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263" r:id="rId3"/>
    <p:sldId id="257" r:id="rId4"/>
    <p:sldId id="313" r:id="rId5"/>
    <p:sldId id="266" r:id="rId6"/>
    <p:sldId id="362" r:id="rId7"/>
    <p:sldId id="365" r:id="rId8"/>
    <p:sldId id="389" r:id="rId9"/>
    <p:sldId id="390" r:id="rId10"/>
    <p:sldId id="367" r:id="rId11"/>
    <p:sldId id="368" r:id="rId12"/>
    <p:sldId id="388" r:id="rId13"/>
    <p:sldId id="369" r:id="rId14"/>
    <p:sldId id="370" r:id="rId15"/>
    <p:sldId id="392" r:id="rId16"/>
    <p:sldId id="391" r:id="rId17"/>
    <p:sldId id="393" r:id="rId18"/>
    <p:sldId id="371" r:id="rId19"/>
    <p:sldId id="372" r:id="rId20"/>
    <p:sldId id="373" r:id="rId21"/>
    <p:sldId id="375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6" r:id="rId30"/>
    <p:sldId id="329" r:id="rId31"/>
    <p:sldId id="327" r:id="rId32"/>
    <p:sldId id="330" r:id="rId33"/>
    <p:sldId id="325" r:id="rId34"/>
    <p:sldId id="331" r:id="rId35"/>
    <p:sldId id="333" r:id="rId36"/>
    <p:sldId id="334" r:id="rId37"/>
    <p:sldId id="332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6" r:id="rId47"/>
    <p:sldId id="347" r:id="rId48"/>
    <p:sldId id="345" r:id="rId49"/>
    <p:sldId id="344" r:id="rId50"/>
    <p:sldId id="394" r:id="rId51"/>
    <p:sldId id="395" r:id="rId52"/>
    <p:sldId id="396" r:id="rId53"/>
    <p:sldId id="398" r:id="rId54"/>
    <p:sldId id="399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55" r:id="rId74"/>
    <p:sldId id="356" r:id="rId75"/>
    <p:sldId id="357" r:id="rId76"/>
    <p:sldId id="358" r:id="rId77"/>
    <p:sldId id="359" r:id="rId78"/>
    <p:sldId id="360" r:id="rId79"/>
    <p:sldId id="361" r:id="rId80"/>
    <p:sldId id="377" r:id="rId81"/>
    <p:sldId id="378" r:id="rId82"/>
    <p:sldId id="379" r:id="rId83"/>
    <p:sldId id="380" r:id="rId84"/>
    <p:sldId id="381" r:id="rId85"/>
    <p:sldId id="383" r:id="rId8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5FA"/>
    <a:srgbClr val="385486"/>
    <a:srgbClr val="E9624C"/>
    <a:srgbClr val="F8E07E"/>
    <a:srgbClr val="EFF8FF"/>
    <a:srgbClr val="FFFFFF"/>
    <a:srgbClr val="FCFFE1"/>
    <a:srgbClr val="40A6C3"/>
    <a:srgbClr val="655EA0"/>
    <a:srgbClr val="F5D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6" autoAdjust="0"/>
    <p:restoredTop sz="95324" autoAdjust="0"/>
  </p:normalViewPr>
  <p:slideViewPr>
    <p:cSldViewPr>
      <p:cViewPr varScale="1">
        <p:scale>
          <a:sx n="83" d="100"/>
          <a:sy n="83" d="100"/>
        </p:scale>
        <p:origin x="-102" y="-4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14DAC-5F18-40AA-A929-AD5F3A23E0A2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E6064-A2BB-481F-96E9-C47A88E74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51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6064-A2BB-481F-96E9-C47A88E745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5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BE29-5558-4702-8997-361598491B80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8A8F-66BD-4A7B-A6B6-1697B2F37C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12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BE29-5558-4702-8997-361598491B80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8A8F-66BD-4A7B-A6B6-1697B2F37C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0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BE29-5558-4702-8997-361598491B80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8A8F-66BD-4A7B-A6B6-1697B2F37C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5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BE29-5558-4702-8997-361598491B80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8A8F-66BD-4A7B-A6B6-1697B2F37C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270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BE29-5558-4702-8997-361598491B80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8A8F-66BD-4A7B-A6B6-1697B2F37C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31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BE29-5558-4702-8997-361598491B80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8A8F-66BD-4A7B-A6B6-1697B2F37C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473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BE29-5558-4702-8997-361598491B80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8A8F-66BD-4A7B-A6B6-1697B2F37C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7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BE29-5558-4702-8997-361598491B80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8A8F-66BD-4A7B-A6B6-1697B2F37C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2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BE29-5558-4702-8997-361598491B80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8A8F-66BD-4A7B-A6B6-1697B2F37C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8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BE29-5558-4702-8997-361598491B80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8A8F-66BD-4A7B-A6B6-1697B2F37C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963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BE29-5558-4702-8997-361598491B80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8A8F-66BD-4A7B-A6B6-1697B2F37C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6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ABE29-5558-4702-8997-361598491B80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78A8F-66BD-4A7B-A6B6-1697B2F37C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2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801108"/>
              </p:ext>
            </p:extLst>
          </p:nvPr>
        </p:nvGraphicFramePr>
        <p:xfrm>
          <a:off x="2555776" y="4077072"/>
          <a:ext cx="4199296" cy="182442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63907"/>
                <a:gridCol w="2835389"/>
              </a:tblGrid>
              <a:tr h="456276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baseline="0" dirty="0" err="1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</a:t>
                      </a:r>
                      <a:r>
                        <a:rPr lang="ko-KR" altLang="en-US" sz="1400" kern="100" baseline="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전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1.0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6276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문서관리 번호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WEAVER-01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5750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작   성   일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2021.05.12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6126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1400" kern="1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보</a:t>
                      </a:r>
                      <a:r>
                        <a:rPr lang="en-US" altLang="ko-KR" sz="1400" kern="1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sz="1400" kern="1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안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일반</a:t>
                      </a:r>
                      <a:endParaRPr lang="ko-KR" sz="14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84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83415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상품정보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BE-C-1-1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상품정보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746702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087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상품소개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8" y="1595415"/>
            <a:ext cx="7049399" cy="428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619053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요금정보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BE-D-1-1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요금정보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268289"/>
              </p:ext>
            </p:extLst>
          </p:nvPr>
        </p:nvGraphicFramePr>
        <p:xfrm>
          <a:off x="7260976" y="67484"/>
          <a:ext cx="1775520" cy="50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사용신청</a:t>
                      </a:r>
                      <a:r>
                        <a:rPr lang="ko-KR" altLang="en-US" sz="1000" baseline="0" dirty="0" smtClean="0"/>
                        <a:t> 버튼을 </a:t>
                      </a:r>
                      <a:r>
                        <a:rPr lang="ko-KR" altLang="en-US" sz="1000" baseline="0" dirty="0" err="1" smtClean="0"/>
                        <a:t>누를경우</a:t>
                      </a:r>
                      <a:r>
                        <a:rPr lang="ko-KR" altLang="en-US" sz="1000" baseline="0" dirty="0" smtClean="0"/>
                        <a:t> 회원가입페이지로 이동한다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087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/>
              <a:t>요금정보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48499" y="5532371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8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673200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고객문의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BE-E-1-1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고객센터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246850"/>
              </p:ext>
            </p:extLst>
          </p:nvPr>
        </p:nvGraphicFramePr>
        <p:xfrm>
          <a:off x="7260976" y="67484"/>
          <a:ext cx="1775520" cy="5593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문의 유형을 클릭해서 선택한다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라디오버튼을 통해 개인정보 처리 방침에 동의한다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개인정보처리 방침을 클릭하면 개인정보처리에 대한 조약을 보여주는 페이지가 뜬다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문의 접수를 클릭하여 고객 문의를 접수한다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087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고객 문의 작성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044342" y="2708920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292411" y="5345665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250803" y="5588615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98039" y="5345665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0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57121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BE-F-1-1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43217"/>
              </p:ext>
            </p:extLst>
          </p:nvPr>
        </p:nvGraphicFramePr>
        <p:xfrm>
          <a:off x="7260976" y="67484"/>
          <a:ext cx="1775520" cy="551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항목을 모두 기입하고 사용신청을 누르면 결제페이지로 넘어간다</a:t>
                      </a:r>
                      <a:r>
                        <a:rPr lang="en-US" altLang="ko-KR" sz="100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취소를 누르면 </a:t>
                      </a:r>
                      <a:r>
                        <a:rPr lang="en-US" altLang="ko-KR" sz="1000" dirty="0" smtClean="0"/>
                        <a:t>BEAVER</a:t>
                      </a:r>
                      <a:r>
                        <a:rPr lang="ko-KR" altLang="en-US" sz="1000" dirty="0" smtClean="0"/>
                        <a:t>홈페이지의 </a:t>
                      </a:r>
                      <a:r>
                        <a:rPr lang="ko-KR" altLang="en-US" sz="1000" dirty="0" err="1" smtClean="0"/>
                        <a:t>메인페이지로</a:t>
                      </a:r>
                      <a:r>
                        <a:rPr lang="ko-KR" altLang="en-US" sz="1000" dirty="0" smtClean="0"/>
                        <a:t>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누락항목이 있을 경우 반드시 기입할</a:t>
                      </a:r>
                      <a:r>
                        <a:rPr lang="ko-KR" altLang="en-US" sz="1000" baseline="0" dirty="0" smtClean="0"/>
                        <a:t> 것을 알리는 </a:t>
                      </a:r>
                      <a:r>
                        <a:rPr lang="ko-KR" altLang="en-US" sz="1000" baseline="0" dirty="0" err="1" smtClean="0"/>
                        <a:t>알림창이</a:t>
                      </a:r>
                      <a:r>
                        <a:rPr lang="ko-KR" altLang="en-US" sz="1000" baseline="0" dirty="0" smtClean="0"/>
                        <a:t> 뜬다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087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/>
              <a:t>회원가입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74073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261733" y="529542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486999" y="529542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8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91824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BE-F-2-1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회원가입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결제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77933"/>
              </p:ext>
            </p:extLst>
          </p:nvPr>
        </p:nvGraphicFramePr>
        <p:xfrm>
          <a:off x="7260976" y="67484"/>
          <a:ext cx="1775520" cy="5815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결제하기를 누르면 결제가 진행된다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취소하기를 누르면 결제가 프로세스가 취소되며 </a:t>
                      </a:r>
                      <a:r>
                        <a:rPr lang="en-US" altLang="ko-KR" sz="1000" dirty="0" smtClean="0"/>
                        <a:t>BEAVER</a:t>
                      </a:r>
                      <a:r>
                        <a:rPr lang="ko-KR" altLang="en-US" sz="1000" dirty="0" smtClean="0"/>
                        <a:t>회사 홈페이지의 </a:t>
                      </a:r>
                      <a:r>
                        <a:rPr lang="ko-KR" altLang="en-US" sz="1000" dirty="0" err="1" smtClean="0"/>
                        <a:t>메인페이지로</a:t>
                      </a:r>
                      <a:r>
                        <a:rPr lang="ko-KR" altLang="en-US" sz="1000" dirty="0" smtClean="0"/>
                        <a:t>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결제완료시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메일링서비스를</a:t>
                      </a:r>
                      <a:r>
                        <a:rPr lang="ko-KR" altLang="en-US" sz="1000" dirty="0" smtClean="0"/>
                        <a:t> 통해 자동으로 </a:t>
                      </a:r>
                      <a:r>
                        <a:rPr lang="ko-KR" altLang="en-US" sz="1000" dirty="0" err="1" smtClean="0"/>
                        <a:t>결제자에게</a:t>
                      </a:r>
                      <a:r>
                        <a:rPr lang="ko-KR" altLang="en-US" sz="1000" dirty="0" smtClean="0"/>
                        <a:t> 결제내역이  발송된다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087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결제페이지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398959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90530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37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56457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BE-F-2-2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회원가입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2914"/>
              </p:ext>
            </p:extLst>
          </p:nvPr>
        </p:nvGraphicFramePr>
        <p:xfrm>
          <a:off x="7260976" y="67484"/>
          <a:ext cx="1775520" cy="5271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아니오를</a:t>
                      </a:r>
                      <a:r>
                        <a:rPr lang="ko-KR" altLang="en-US" sz="1000" dirty="0" smtClean="0"/>
                        <a:t> 누르면 다시 결제하기 창으로 돌아간다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네를</a:t>
                      </a:r>
                      <a:r>
                        <a:rPr lang="ko-KR" altLang="en-US" sz="1000" dirty="0" smtClean="0"/>
                        <a:t> 누르면 결제프로세스가 완료되고 완료 </a:t>
                      </a:r>
                      <a:r>
                        <a:rPr lang="ko-KR" altLang="en-US" sz="1000" dirty="0" err="1" smtClean="0"/>
                        <a:t>알림창이</a:t>
                      </a:r>
                      <a:r>
                        <a:rPr lang="ko-KR" altLang="en-US" sz="1000" dirty="0" smtClean="0"/>
                        <a:t> 뜬다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087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결제취소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직사각형 24"/>
          <p:cNvSpPr/>
          <p:nvPr/>
        </p:nvSpPr>
        <p:spPr>
          <a:xfrm>
            <a:off x="4555103" y="3933056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43082" y="3933056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53164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회원가입 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BE-F-2-3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회원가입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ko-KR" altLang="en-US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553915"/>
              </p:ext>
            </p:extLst>
          </p:nvPr>
        </p:nvGraphicFramePr>
        <p:xfrm>
          <a:off x="7260976" y="67484"/>
          <a:ext cx="1775520" cy="50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확인을 누르면 </a:t>
                      </a:r>
                      <a:r>
                        <a:rPr lang="en-US" altLang="ko-KR" sz="1000" dirty="0" smtClean="0"/>
                        <a:t>BEAVER</a:t>
                      </a:r>
                      <a:r>
                        <a:rPr lang="ko-KR" altLang="en-US" sz="1000" dirty="0" smtClean="0"/>
                        <a:t>회사 홈페이지의 </a:t>
                      </a:r>
                      <a:r>
                        <a:rPr lang="ko-KR" altLang="en-US" sz="1000" dirty="0" err="1" smtClean="0"/>
                        <a:t>메인페이지로</a:t>
                      </a:r>
                      <a:r>
                        <a:rPr lang="ko-KR" altLang="en-US" sz="1000" dirty="0" smtClean="0"/>
                        <a:t>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087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결제취소 완료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56685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직사각형 24"/>
          <p:cNvSpPr/>
          <p:nvPr/>
        </p:nvSpPr>
        <p:spPr>
          <a:xfrm>
            <a:off x="2824724" y="3212976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2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820964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회원가입완료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BE-F-2-4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회원가입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232900"/>
              </p:ext>
            </p:extLst>
          </p:nvPr>
        </p:nvGraphicFramePr>
        <p:xfrm>
          <a:off x="7260976" y="67484"/>
          <a:ext cx="1775520" cy="5190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결제가 완료되면 </a:t>
                      </a:r>
                      <a:r>
                        <a:rPr lang="ko-KR" altLang="en-US" sz="1000" dirty="0" err="1" smtClean="0"/>
                        <a:t>완료알림창이</a:t>
                      </a:r>
                      <a:r>
                        <a:rPr lang="ko-KR" altLang="en-US" sz="1000" dirty="0" smtClean="0"/>
                        <a:t> 뜨고 확인을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상세정보입력페이지로 넘어간다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087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결제완료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4860032" y="3772406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1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90390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상세정보입력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BE-F-3-1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회원가입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상세정보입력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91400"/>
              </p:ext>
            </p:extLst>
          </p:nvPr>
        </p:nvGraphicFramePr>
        <p:xfrm>
          <a:off x="7260976" y="67484"/>
          <a:ext cx="1775520" cy="511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상세정보를 입력하고 등록을 누르면 회원가입이 완료된다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사업자 등록증을 </a:t>
                      </a:r>
                      <a:r>
                        <a:rPr lang="ko-KR" altLang="en-US" sz="1000" dirty="0" err="1" smtClean="0"/>
                        <a:t>업로드할</a:t>
                      </a:r>
                      <a:r>
                        <a:rPr lang="ko-KR" altLang="en-US" sz="1000" dirty="0" smtClean="0"/>
                        <a:t>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087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err="1" smtClean="0"/>
              <a:t>메인페이지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7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995121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err="1" smtClean="0">
                          <a:solidFill>
                            <a:schemeClr val="tx1"/>
                          </a:solidFill>
                        </a:rPr>
                        <a:t>가입완료창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BE-F-3-2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회원가입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가입완료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364612"/>
              </p:ext>
            </p:extLst>
          </p:nvPr>
        </p:nvGraphicFramePr>
        <p:xfrm>
          <a:off x="7260976" y="67484"/>
          <a:ext cx="1775520" cy="4885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가입이 완료되었음을 알린다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087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err="1" smtClean="0"/>
              <a:t>메인페이지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7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52" y="1393612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목   차</a:t>
            </a:r>
            <a:endParaRPr lang="ko-KR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59832" y="2257708"/>
            <a:ext cx="2785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b="1" dirty="0" smtClean="0"/>
              <a:t>문서개정 </a:t>
            </a:r>
            <a:r>
              <a:rPr lang="ko-KR" altLang="en-US" sz="2000" b="1" dirty="0" err="1" smtClean="0"/>
              <a:t>이력표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59832" y="2833772"/>
            <a:ext cx="3145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b="1" smtClean="0"/>
              <a:t>스크린목록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59832" y="3481844"/>
            <a:ext cx="3145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b="1" dirty="0" smtClean="0"/>
              <a:t>UI</a:t>
            </a:r>
            <a:r>
              <a:rPr lang="ko-KR" altLang="en-US" sz="2000" b="1" dirty="0" smtClean="0"/>
              <a:t>설계화면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71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95891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회원관리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BE-G-1-1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서비스관리자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회원관리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31279"/>
              </p:ext>
            </p:extLst>
          </p:nvPr>
        </p:nvGraphicFramePr>
        <p:xfrm>
          <a:off x="7260976" y="67484"/>
          <a:ext cx="1775520" cy="5271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회사명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대표자명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전월미납여부를</a:t>
                      </a:r>
                      <a:r>
                        <a:rPr lang="ko-KR" altLang="en-US" sz="1000" dirty="0" smtClean="0"/>
                        <a:t> 선택하여 검색할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수정버튼을 통해서 사용인원수와 미납여부를 변경할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087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회원관리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19" y="836707"/>
              <a:ext cx="10819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서비스관리</a:t>
              </a:r>
              <a:r>
                <a:rPr lang="ko-KR" altLang="en-US" sz="1100" b="1" dirty="0"/>
                <a:t>자</a:t>
              </a:r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73417" y="2132856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865207" y="2780928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37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821963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고객 문의 접수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BE-G-2-1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서비스관리자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고객 문의 접수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402783"/>
              </p:ext>
            </p:extLst>
          </p:nvPr>
        </p:nvGraphicFramePr>
        <p:xfrm>
          <a:off x="7260976" y="67484"/>
          <a:ext cx="1775520" cy="511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접수자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회사명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문의구분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상태를 선택하여 검색할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담당자와 상태를 수정할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087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고객문의 접수</a:t>
            </a:r>
            <a:endParaRPr lang="ko-KR" altLang="en-US" sz="110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23" name="직사각형 22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19" y="836707"/>
              <a:ext cx="10819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서비스관리</a:t>
              </a:r>
              <a:r>
                <a:rPr lang="ko-KR" altLang="en-US" sz="1100" b="1" dirty="0"/>
                <a:t>자</a:t>
              </a:r>
            </a:p>
          </p:txBody>
        </p:sp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68889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90001" y="227687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649184" y="263691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026413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WE-A-1-1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153380"/>
              </p:ext>
            </p:extLst>
          </p:nvPr>
        </p:nvGraphicFramePr>
        <p:xfrm>
          <a:off x="7260976" y="67484"/>
          <a:ext cx="1775520" cy="5053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비버컴퍼니 홈페이지로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아이디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비밀번호찾기로</a:t>
                      </a:r>
                      <a:r>
                        <a:rPr lang="ko-KR" altLang="en-US" sz="1000" dirty="0" smtClean="0"/>
                        <a:t>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아이디와 비밀번호 입력 후 로그인 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로그인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4" y="1550328"/>
            <a:ext cx="7039648" cy="433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732240" y="1700808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178563" y="4286225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178563" y="3933056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7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42484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로그인 실패화면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WE-A-1-2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38132"/>
              </p:ext>
            </p:extLst>
          </p:nvPr>
        </p:nvGraphicFramePr>
        <p:xfrm>
          <a:off x="7260976" y="67484"/>
          <a:ext cx="1775520" cy="50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잘못된 아이디나 비밀번호를 입력하면 </a:t>
                      </a:r>
                      <a:r>
                        <a:rPr lang="ko-KR" altLang="en-US" sz="1000" dirty="0" err="1" smtClean="0"/>
                        <a:t>경고창이</a:t>
                      </a:r>
                      <a:r>
                        <a:rPr lang="ko-KR" altLang="en-US" sz="1000" dirty="0" smtClean="0"/>
                        <a:t> 뜬다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 smtClean="0"/>
                        <a:t>아이디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비밀번호 인증</a:t>
                      </a:r>
                      <a:endParaRPr lang="en-US" altLang="ko-KR" sz="105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956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로그인 실패화면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8" y="1643767"/>
            <a:ext cx="7038874" cy="425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모서리가 둥근 직사각형 28"/>
          <p:cNvSpPr/>
          <p:nvPr/>
        </p:nvSpPr>
        <p:spPr>
          <a:xfrm>
            <a:off x="1063472" y="697414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23439" y="3800629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31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02593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비밀번호 찾기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WE-A-1-3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로그인페이지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45433"/>
              </p:ext>
            </p:extLst>
          </p:nvPr>
        </p:nvGraphicFramePr>
        <p:xfrm>
          <a:off x="7260976" y="67484"/>
          <a:ext cx="1775520" cy="557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이름과 전화번호를 </a:t>
                      </a:r>
                      <a:r>
                        <a:rPr lang="ko-KR" altLang="en-US" sz="1000" dirty="0" err="1" smtClean="0"/>
                        <a:t>입력후</a:t>
                      </a:r>
                      <a:r>
                        <a:rPr lang="ko-KR" altLang="en-US" sz="1000" dirty="0" smtClean="0"/>
                        <a:t> 아이디 찾기를 누르면 아이디 </a:t>
                      </a:r>
                      <a:r>
                        <a:rPr lang="ko-KR" altLang="en-US" sz="1000" dirty="0" err="1" smtClean="0"/>
                        <a:t>알림창이</a:t>
                      </a:r>
                      <a:r>
                        <a:rPr lang="ko-KR" altLang="en-US" sz="1000" dirty="0" smtClean="0"/>
                        <a:t> 뜬다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이름과 전화번호를 </a:t>
                      </a:r>
                      <a:r>
                        <a:rPr lang="ko-KR" altLang="en-US" sz="1000" dirty="0" err="1" smtClean="0"/>
                        <a:t>입력후</a:t>
                      </a:r>
                      <a:r>
                        <a:rPr lang="ko-KR" altLang="en-US" sz="1000" dirty="0" smtClean="0"/>
                        <a:t> 비밀번호 찾기를 누르면 비밀번호 </a:t>
                      </a:r>
                      <a:r>
                        <a:rPr lang="ko-KR" altLang="en-US" sz="1000" dirty="0" err="1" smtClean="0"/>
                        <a:t>알림창이</a:t>
                      </a:r>
                      <a:r>
                        <a:rPr lang="ko-KR" altLang="en-US" sz="1000" dirty="0" smtClean="0"/>
                        <a:t> 뜬다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956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smtClean="0"/>
              <a:t>아이디</a:t>
            </a:r>
            <a:r>
              <a:rPr lang="en-US" altLang="ko-KR" sz="1100" b="1" dirty="0" smtClean="0"/>
              <a:t>/</a:t>
            </a:r>
            <a:r>
              <a:rPr lang="ko-KR" altLang="en-US" sz="1100" b="1" dirty="0" err="1" smtClean="0"/>
              <a:t>비밀번호찾기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88" y="1600645"/>
            <a:ext cx="7040799" cy="428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548499" y="3650931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548499" y="5038576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7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924890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ko-KR" altLang="en-US" sz="1050" b="0" dirty="0" err="1" smtClean="0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WE-A-1-4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로그인페이지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66592"/>
              </p:ext>
            </p:extLst>
          </p:nvPr>
        </p:nvGraphicFramePr>
        <p:xfrm>
          <a:off x="7260976" y="67484"/>
          <a:ext cx="1775520" cy="4885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확인을 누르면 아이디 폼으로 돌아간다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 smtClean="0"/>
                        <a:t>아이디 </a:t>
                      </a:r>
                      <a:r>
                        <a:rPr lang="ko-KR" altLang="en-US" sz="1050" dirty="0" err="1" smtClean="0"/>
                        <a:t>자동입력하지</a:t>
                      </a:r>
                      <a:r>
                        <a:rPr lang="ko-KR" altLang="en-US" sz="1050" dirty="0" smtClean="0"/>
                        <a:t> 않음 </a:t>
                      </a:r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정보만 제공</a:t>
                      </a:r>
                      <a:r>
                        <a:rPr lang="en-US" altLang="ko-KR" sz="1050" dirty="0" smtClean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아이디 </a:t>
            </a:r>
            <a:r>
              <a:rPr lang="ko-KR" altLang="en-US" sz="1100" b="1" dirty="0" err="1" smtClean="0"/>
              <a:t>알림창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80" y="1610919"/>
            <a:ext cx="7023907" cy="4272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841074" y="3958456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7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449380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ko-KR" altLang="en-US" sz="1050" b="0" dirty="0" err="1" smtClean="0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WE-A-1-5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로그인페이지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573123"/>
              </p:ext>
            </p:extLst>
          </p:nvPr>
        </p:nvGraphicFramePr>
        <p:xfrm>
          <a:off x="7260976" y="67484"/>
          <a:ext cx="1775520" cy="4885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확인을 눌러 로그인 페이지로 돌아간다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비밀번호 </a:t>
            </a:r>
            <a:r>
              <a:rPr lang="ko-KR" altLang="en-US" sz="1100" b="1" dirty="0" err="1" smtClean="0"/>
              <a:t>알림창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6" y="1611081"/>
            <a:ext cx="7023641" cy="427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832257" y="3952738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7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356928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첫 로그인 화면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WE-B-1-1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메인페이지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40766"/>
              </p:ext>
            </p:extLst>
          </p:nvPr>
        </p:nvGraphicFramePr>
        <p:xfrm>
          <a:off x="7260976" y="67484"/>
          <a:ext cx="1775520" cy="511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첫 로그인시 비밀번호 변경 창이 뜬다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변경을 눌러 사용자가 사용할 비밀번호로 변경한다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 smtClean="0"/>
                        <a:t>첫 로그인 시 비밀번호 </a:t>
                      </a:r>
                      <a:r>
                        <a:rPr lang="ko-KR" altLang="en-US" sz="1050" dirty="0" err="1" smtClean="0"/>
                        <a:t>변경창</a:t>
                      </a:r>
                      <a:r>
                        <a:rPr lang="ko-KR" altLang="en-US" sz="1050" dirty="0" smtClean="0"/>
                        <a:t> 띄우기</a:t>
                      </a:r>
                      <a:endParaRPr lang="en-US" altLang="ko-KR" sz="105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 smtClean="0"/>
                        <a:t>- </a:t>
                      </a:r>
                      <a:r>
                        <a:rPr lang="ko-KR" altLang="en-US" sz="1050" baseline="0" dirty="0" smtClean="0"/>
                        <a:t> 비밀번호 등록 후 암호화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3" y="836712"/>
            <a:ext cx="2828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첫 로그인 화면 </a:t>
            </a:r>
            <a:r>
              <a:rPr lang="en-US" altLang="ko-KR" sz="1100" b="1" dirty="0" smtClean="0"/>
              <a:t>– </a:t>
            </a:r>
            <a:r>
              <a:rPr lang="ko-KR" altLang="en-US" sz="1100" b="1" dirty="0" smtClean="0"/>
              <a:t>비밀번호 변경 필수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292080" y="2780928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333837" y="444981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7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953367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그룹웨어 </a:t>
                      </a:r>
                      <a:r>
                        <a:rPr lang="ko-KR" altLang="en-US" sz="1050" b="0" dirty="0" err="1" smtClean="0">
                          <a:solidFill>
                            <a:schemeClr val="tx1"/>
                          </a:solidFill>
                        </a:rPr>
                        <a:t>메인페이지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WE-B-1-2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메인페이지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479239"/>
              </p:ext>
            </p:extLst>
          </p:nvPr>
        </p:nvGraphicFramePr>
        <p:xfrm>
          <a:off x="7260976" y="67484"/>
          <a:ext cx="1775520" cy="6455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로그인시 사용자의 이름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직급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부서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프로필이 나온다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마이페이지</a:t>
                      </a:r>
                      <a:r>
                        <a:rPr lang="ko-KR" altLang="en-US" sz="1000" dirty="0" smtClean="0"/>
                        <a:t> 메뉴에서 </a:t>
                      </a:r>
                      <a:r>
                        <a:rPr lang="ko-KR" altLang="en-US" sz="1000" dirty="0" err="1" smtClean="0"/>
                        <a:t>내정보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baseline="0" dirty="0" smtClean="0"/>
                        <a:t>근태관리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휴가관리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개인일정관리 페이지로 이동할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좌측상단의 </a:t>
                      </a:r>
                      <a:r>
                        <a:rPr lang="en-US" altLang="ko-KR" sz="1000" dirty="0" smtClean="0"/>
                        <a:t>Weaver</a:t>
                      </a:r>
                      <a:r>
                        <a:rPr lang="ko-KR" altLang="en-US" sz="1000" dirty="0" smtClean="0"/>
                        <a:t>를 </a:t>
                      </a:r>
                      <a:r>
                        <a:rPr lang="ko-KR" altLang="en-US" sz="1000" dirty="0" err="1" smtClean="0"/>
                        <a:t>클릭할시</a:t>
                      </a:r>
                      <a:r>
                        <a:rPr lang="ko-KR" altLang="en-US" sz="1000" dirty="0" smtClean="0"/>
                        <a:t> 그룹웨어 </a:t>
                      </a:r>
                      <a:r>
                        <a:rPr lang="ko-KR" altLang="en-US" sz="1000" dirty="0" err="1" smtClean="0"/>
                        <a:t>메인페이지로</a:t>
                      </a:r>
                      <a:r>
                        <a:rPr lang="ko-KR" altLang="en-US" sz="1000" dirty="0" smtClean="0"/>
                        <a:t> 이동한다</a:t>
                      </a:r>
                      <a:r>
                        <a:rPr lang="en-US" altLang="ko-KR" sz="1000" dirty="0" smtClean="0"/>
                        <a:t>.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상단의 </a:t>
                      </a:r>
                      <a:r>
                        <a:rPr lang="ko-KR" altLang="en-US" sz="1000" dirty="0" err="1" smtClean="0"/>
                        <a:t>메뉴바를</a:t>
                      </a:r>
                      <a:r>
                        <a:rPr lang="ko-KR" altLang="en-US" sz="1000" dirty="0" smtClean="0"/>
                        <a:t> 통해서 각 페이지로 </a:t>
                      </a:r>
                      <a:r>
                        <a:rPr lang="ko-KR" altLang="en-US" sz="1000" dirty="0" err="1" smtClean="0"/>
                        <a:t>이동가능하다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그룹웨어 내에 검색이 가능하다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사용자에게</a:t>
                      </a:r>
                      <a:r>
                        <a:rPr lang="ko-KR" altLang="en-US" sz="1000" baseline="0" dirty="0" smtClean="0"/>
                        <a:t> 일어난 이벤트 알림을 볼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인사팀이</a:t>
                      </a:r>
                      <a:r>
                        <a:rPr lang="ko-KR" altLang="en-US" sz="1000" dirty="0" smtClean="0"/>
                        <a:t> 설정한 사내일정이 캘린더에 반영된다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최신 알림을 보여준다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오늘의 날씨를 보여준다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dirty="0" err="1" smtClean="0"/>
                        <a:t>인사관리팀이</a:t>
                      </a:r>
                      <a:r>
                        <a:rPr lang="ko-KR" altLang="en-US" sz="1050" dirty="0" smtClean="0"/>
                        <a:t> 설정한 사내 일정이 캘린더에 반영된다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일반 </a:t>
            </a:r>
            <a:r>
              <a:rPr lang="ko-KR" altLang="en-US" sz="1100" b="1" dirty="0" err="1" smtClean="0"/>
              <a:t>메인페이지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2646" y="3478656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90746" y="1296471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730969" y="1296471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0072" y="1296471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695792" y="1296471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411375" y="2132856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375756" y="4365104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3" name="모서리가 둥근 직사각형 62"/>
          <p:cNvSpPr/>
          <p:nvPr/>
        </p:nvSpPr>
        <p:spPr>
          <a:xfrm>
            <a:off x="6477319" y="2132856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280571" y="2132856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7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481531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err="1" smtClean="0">
                          <a:solidFill>
                            <a:schemeClr val="tx1"/>
                          </a:solidFill>
                        </a:rPr>
                        <a:t>내정보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 보기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인증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WE-C-1-1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내정보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662923"/>
              </p:ext>
            </p:extLst>
          </p:nvPr>
        </p:nvGraphicFramePr>
        <p:xfrm>
          <a:off x="7260976" y="67484"/>
          <a:ext cx="1775520" cy="4885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비밀번호를 입력하여 인증한다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 smtClean="0"/>
                        <a:t>인증기능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err="1" smtClean="0"/>
              <a:t>내정보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b="1" dirty="0" err="1" smtClean="0"/>
              <a:t>인증창</a:t>
            </a:r>
            <a:endParaRPr lang="ko-KR" altLang="en-US" sz="110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7" y="1590222"/>
            <a:ext cx="7057939" cy="429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28" name="직사각형 27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698039" y="3805435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00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677289"/>
              </p:ext>
            </p:extLst>
          </p:nvPr>
        </p:nvGraphicFramePr>
        <p:xfrm>
          <a:off x="323528" y="1268760"/>
          <a:ext cx="8496945" cy="5069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936104"/>
                <a:gridCol w="4464496"/>
                <a:gridCol w="1080120"/>
                <a:gridCol w="1152129"/>
              </a:tblGrid>
              <a:tr h="460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버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 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내  용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날   짜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비  고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0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1.0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김혜정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전반적인 화면정의서 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2021.05.12</a:t>
                      </a:r>
                      <a:endParaRPr lang="ko-KR" altLang="en-US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085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085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085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085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085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085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085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085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085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59832" y="447377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문서개정 </a:t>
            </a:r>
            <a:r>
              <a:rPr lang="ko-KR" altLang="en-US" sz="2800" b="1" dirty="0" err="1" smtClean="0"/>
              <a:t>이력표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995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374385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err="1" smtClean="0">
                          <a:solidFill>
                            <a:schemeClr val="tx1"/>
                          </a:solidFill>
                        </a:rPr>
                        <a:t>내정보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 조회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WE-C-1-2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내정보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522289"/>
              </p:ext>
            </p:extLst>
          </p:nvPr>
        </p:nvGraphicFramePr>
        <p:xfrm>
          <a:off x="7260976" y="67484"/>
          <a:ext cx="1775520" cy="4885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수정버튼을 누르면 수정페이지로 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err="1" smtClean="0"/>
              <a:t>내정보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조회창</a:t>
            </a:r>
            <a:endParaRPr lang="ko-KR" altLang="en-US" sz="110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25" name="직사각형 24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3802974" y="51571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56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4218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err="1" smtClean="0">
                          <a:solidFill>
                            <a:schemeClr val="tx1"/>
                          </a:solidFill>
                        </a:rPr>
                        <a:t>내정보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 수정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WE-C-1-3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내정보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120072"/>
              </p:ext>
            </p:extLst>
          </p:nvPr>
        </p:nvGraphicFramePr>
        <p:xfrm>
          <a:off x="7260976" y="67484"/>
          <a:ext cx="1775520" cy="4885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완료를 눌러 수정한 정보를 저장한다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err="1" smtClean="0"/>
              <a:t>내정보</a:t>
            </a:r>
            <a:r>
              <a:rPr lang="ko-KR" altLang="en-US" sz="1100" b="1" dirty="0" smtClean="0"/>
              <a:t> 수정</a:t>
            </a:r>
            <a:endParaRPr lang="ko-KR" altLang="en-US" sz="110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25" name="직사각형 24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3769327" y="529542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89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698202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근태관리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WE-C-2-1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근태관리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686403"/>
              </p:ext>
            </p:extLst>
          </p:nvPr>
        </p:nvGraphicFramePr>
        <p:xfrm>
          <a:off x="7260976" y="67484"/>
          <a:ext cx="1775520" cy="5441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출근 버튼을 누르면 </a:t>
                      </a:r>
                      <a:r>
                        <a:rPr lang="en-US" altLang="ko-KR" sz="1000" dirty="0" smtClean="0"/>
                        <a:t>QR</a:t>
                      </a:r>
                      <a:r>
                        <a:rPr lang="ko-KR" altLang="en-US" sz="1000" dirty="0" smtClean="0"/>
                        <a:t>창이 뜬다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퇴근 버튼을 누르면 </a:t>
                      </a:r>
                      <a:r>
                        <a:rPr lang="en-US" altLang="ko-KR" sz="1000" dirty="0" smtClean="0"/>
                        <a:t>QR</a:t>
                      </a:r>
                      <a:r>
                        <a:rPr lang="ko-KR" altLang="en-US" sz="1000" dirty="0" smtClean="0"/>
                        <a:t>창이 뜬다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카테고리별로</a:t>
                      </a:r>
                      <a:r>
                        <a:rPr lang="ko-KR" altLang="en-US" sz="1000" dirty="0" smtClean="0"/>
                        <a:t> 조회가 가능하다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다운로드를 클릭하면 자신의 근태사항을 엑셀로 다운로드 받을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근태관리</a:t>
            </a:r>
            <a:endParaRPr lang="ko-KR" altLang="en-US" sz="110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25" name="직사각형 24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  <p:sp>
        <p:nvSpPr>
          <p:cNvPr id="33" name="모서리가 둥근 직사각형 32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5" name="모서리가 둥근 직사각형 54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6" y="1611080"/>
            <a:ext cx="7023641" cy="42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932040" y="263691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934900" y="308306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546695" y="3625531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652120" y="558917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35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08322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출퇴근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QR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체크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WE-C-2-2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근태관리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222981"/>
              </p:ext>
            </p:extLst>
          </p:nvPr>
        </p:nvGraphicFramePr>
        <p:xfrm>
          <a:off x="7260976" y="67484"/>
          <a:ext cx="1775520" cy="4885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닫기를 누르면 근태관리페이지로 돌아간다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출퇴근 </a:t>
            </a:r>
            <a:r>
              <a:rPr lang="en-US" altLang="ko-KR" sz="1100" b="1" dirty="0" smtClean="0"/>
              <a:t>QR</a:t>
            </a:r>
            <a:r>
              <a:rPr lang="ko-KR" altLang="en-US" sz="1100" b="1" dirty="0" smtClean="0"/>
              <a:t>코드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66456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81429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56685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25" name="직사각형 24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5004048" y="4509120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4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599101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휴가관리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WE-C-3-1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휴가관리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25556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휴가관리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66456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81429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24" y="1590221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5" name="직사각형 34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6433160" y="4725144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700899" y="4725144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0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370588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개인일정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</a:rPr>
                        <a:t>관리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WE-C-4-1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개인일정관리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958567"/>
              </p:ext>
            </p:extLst>
          </p:nvPr>
        </p:nvGraphicFramePr>
        <p:xfrm>
          <a:off x="7260976" y="67484"/>
          <a:ext cx="1775520" cy="5205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일정을 검색할 수 있다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등록을 누르면 일정 </a:t>
                      </a:r>
                      <a:r>
                        <a:rPr lang="ko-KR" altLang="en-US" sz="1000" dirty="0" err="1" smtClean="0"/>
                        <a:t>등록폼이</a:t>
                      </a:r>
                      <a:r>
                        <a:rPr lang="ko-KR" altLang="en-US" sz="1000" dirty="0" smtClean="0"/>
                        <a:t> 나온다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다운로드를 누르면 엑셀파일로 자신의 일정을 다운받을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제목을 클릭하면 일정 </a:t>
                      </a:r>
                      <a:r>
                        <a:rPr lang="ko-KR" altLang="en-US" sz="1000" dirty="0" err="1" smtClean="0"/>
                        <a:t>상세보기창이</a:t>
                      </a:r>
                      <a:r>
                        <a:rPr lang="ko-KR" altLang="en-US" sz="1000" dirty="0" smtClean="0"/>
                        <a:t> 뜬다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개인일정 조회</a:t>
            </a:r>
            <a:endParaRPr lang="ko-KR" altLang="en-US" sz="1100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39" cy="429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5" name="직사각형 34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4677696" y="5085184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012160" y="4653136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700709" y="2924944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730969" y="2132856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0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728237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개인일정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</a:rPr>
                        <a:t> 상세조회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WE-C-4-2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개인일정관리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454095"/>
              </p:ext>
            </p:extLst>
          </p:nvPr>
        </p:nvGraphicFramePr>
        <p:xfrm>
          <a:off x="7260976" y="67484"/>
          <a:ext cx="1775520" cy="520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수정을 누르면 일정 </a:t>
                      </a:r>
                      <a:r>
                        <a:rPr lang="ko-KR" altLang="en-US" sz="1000" dirty="0" err="1" smtClean="0"/>
                        <a:t>수정창이</a:t>
                      </a:r>
                      <a:r>
                        <a:rPr lang="ko-KR" altLang="en-US" sz="1000" dirty="0" smtClean="0"/>
                        <a:t> 뜬다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삭제를 누르면 일정을 삭제할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닫기를 누르면 개인일정관리 페이지로 돌아간다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개인일정 상세조회</a:t>
            </a:r>
            <a:endParaRPr lang="ko-KR" altLang="en-US" sz="11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81429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5" name="직사각형 34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3241321" y="529542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229076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827236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0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367420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개인일정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</a:rPr>
                        <a:t> 등록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WE-C-4-3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개인일정관리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578015"/>
              </p:ext>
            </p:extLst>
          </p:nvPr>
        </p:nvGraphicFramePr>
        <p:xfrm>
          <a:off x="7260976" y="67484"/>
          <a:ext cx="1775520" cy="511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저장을 누르면 입력한 내용이 저장된다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닫기를 누르면  개인일정 관리페이지로 돌아간다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/>
              <a:t>개인일정 </a:t>
            </a:r>
            <a:r>
              <a:rPr lang="ko-KR" altLang="en-US" sz="1100" b="1" dirty="0" smtClean="0"/>
              <a:t>등</a:t>
            </a:r>
            <a:r>
              <a:rPr lang="ko-KR" altLang="en-US" sz="1100" b="1" dirty="0"/>
              <a:t>록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81429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1" y="1586919"/>
            <a:ext cx="7063367" cy="429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5" name="직사각형 34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3324264" y="5229200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850439" y="5229200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0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51608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사원정보 조회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WE-D-1-1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인사관리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사원정보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829452"/>
              </p:ext>
            </p:extLst>
          </p:nvPr>
        </p:nvGraphicFramePr>
        <p:xfrm>
          <a:off x="7260976" y="67484"/>
          <a:ext cx="1775520" cy="4885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카테고리별로</a:t>
                      </a:r>
                      <a:r>
                        <a:rPr lang="ko-KR" altLang="en-US" sz="1000" dirty="0" smtClean="0"/>
                        <a:t> 사원을 검색할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사원등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 err="1" smtClean="0"/>
                        <a:t>인사관리팀이</a:t>
                      </a:r>
                      <a:r>
                        <a:rPr lang="ko-KR" altLang="en-US" sz="1050" dirty="0" smtClean="0"/>
                        <a:t> 로그인할 경우 인사관리 메뉴가 생긴다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권한설정</a:t>
                      </a:r>
                      <a:r>
                        <a:rPr lang="en-US" altLang="ko-KR" sz="1050" dirty="0" smtClean="0"/>
                        <a:t>)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err="1" smtClean="0"/>
              <a:t>인사관리팀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사원정보조회</a:t>
            </a:r>
            <a:endParaRPr lang="ko-KR" altLang="en-US" sz="1100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5" name="직사각형 34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012160" y="5013176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0" name="모서리가 둥근 직사각형 49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485777" y="191683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540401" y="5498065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0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902405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사원정보 등록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WE-D-1-2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인사관리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사원정보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753123"/>
              </p:ext>
            </p:extLst>
          </p:nvPr>
        </p:nvGraphicFramePr>
        <p:xfrm>
          <a:off x="7260976" y="67484"/>
          <a:ext cx="1775520" cy="50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인사관리팀의</a:t>
                      </a:r>
                      <a:r>
                        <a:rPr lang="ko-KR" altLang="en-US" sz="1000" dirty="0" smtClean="0"/>
                        <a:t> 경우 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ko-KR" altLang="en-US" sz="1000" dirty="0" smtClean="0"/>
                        <a:t> 아래에 인사관리 메뉴가 보인다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 err="1" smtClean="0"/>
                        <a:t>인사관리팀이</a:t>
                      </a:r>
                      <a:r>
                        <a:rPr lang="ko-KR" altLang="en-US" sz="1050" dirty="0" smtClean="0"/>
                        <a:t> 로그인할 경우 인사관리 메뉴가 생긴다</a:t>
                      </a:r>
                      <a:r>
                        <a:rPr lang="en-US" altLang="ko-KR" sz="1050" dirty="0" smtClean="0"/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err="1" smtClean="0"/>
              <a:t>인사관리팀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사원정보등록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66456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81429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6" y="1571195"/>
            <a:ext cx="7074212" cy="430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5" name="직사각형 34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10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082062"/>
              </p:ext>
            </p:extLst>
          </p:nvPr>
        </p:nvGraphicFramePr>
        <p:xfrm>
          <a:off x="287523" y="1628800"/>
          <a:ext cx="8496945" cy="4604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165"/>
                <a:gridCol w="1224136"/>
                <a:gridCol w="1152128"/>
                <a:gridCol w="1764195"/>
                <a:gridCol w="2016224"/>
                <a:gridCol w="864097"/>
              </a:tblGrid>
              <a:tr h="265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대메뉴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중메뉴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title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시 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12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비버컴퍼니 홈페이지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메인페이지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BE-A-1-1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비버컴퍼니 홈페이지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비버컴퍼니 홈페이지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회사소개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BE-B-1-1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회사소개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회사소개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BE-B-2-1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조직도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조직도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BE-B-3-1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사업장위치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사업장위치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BE-C-1-1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요금정보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BE-D-1-1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요금정보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요금정보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고객센터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BE-E-1-1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고객문의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고객문의 작성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BE-F-1-1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회원가입 정보 입력창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BE-F-2-1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결제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결제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BE-F-2-2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결제취소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결제취소 물음창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BE-F-2-3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결제취소 완료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결제취소 완료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알림창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BE-F-2-4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결제완료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결제완료 알림창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BE-F-3-1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상세정보입력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상세정보입력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BE-F-3-2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회원가입완료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가입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완료창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서버관리자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BE-G-1-1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서버관리자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BE-G-2-1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고객문의접수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고객문의접수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서버관리자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37520" y="491480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스크린 목록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228690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 </a:t>
            </a:r>
            <a:r>
              <a:rPr lang="ko-KR" altLang="en-US" sz="1600" b="1" dirty="0" smtClean="0"/>
              <a:t>비버컴퍼니 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그룹웨어 관리자 회사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927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963423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사원정보 등록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WE-D-1-3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인사관리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사원정보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837395"/>
              </p:ext>
            </p:extLst>
          </p:nvPr>
        </p:nvGraphicFramePr>
        <p:xfrm>
          <a:off x="7260976" y="67484"/>
          <a:ext cx="1775520" cy="50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인사관리팀의</a:t>
                      </a:r>
                      <a:r>
                        <a:rPr lang="ko-KR" altLang="en-US" sz="1000" dirty="0" smtClean="0"/>
                        <a:t> 경우 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ko-KR" altLang="en-US" sz="1000" dirty="0" smtClean="0"/>
                        <a:t> 아래에 인사관리 메뉴가 보인다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 err="1" smtClean="0"/>
                        <a:t>인사관리팀이</a:t>
                      </a:r>
                      <a:r>
                        <a:rPr lang="ko-KR" altLang="en-US" sz="1050" dirty="0" smtClean="0"/>
                        <a:t> 로그인할 경우 인사관리 메뉴가 생긴다</a:t>
                      </a:r>
                      <a:r>
                        <a:rPr lang="en-US" altLang="ko-KR" sz="1050" dirty="0" smtClean="0"/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err="1" smtClean="0"/>
              <a:t>인사관리팀</a:t>
            </a:r>
            <a:r>
              <a:rPr lang="ko-KR" altLang="en-US" sz="1100" b="1" dirty="0"/>
              <a:t> 사원정보 </a:t>
            </a:r>
            <a:r>
              <a:rPr lang="ko-KR" altLang="en-US" sz="1100" b="1" dirty="0" smtClean="0"/>
              <a:t>등록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66456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81429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56791"/>
            <a:ext cx="7063985" cy="429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5" name="직사각형 34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778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966709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사원정보 등록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WE-D-1-4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인사관리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사원정보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837395"/>
              </p:ext>
            </p:extLst>
          </p:nvPr>
        </p:nvGraphicFramePr>
        <p:xfrm>
          <a:off x="7260976" y="67484"/>
          <a:ext cx="1775520" cy="50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인사관리팀의</a:t>
                      </a:r>
                      <a:r>
                        <a:rPr lang="ko-KR" altLang="en-US" sz="1000" dirty="0" smtClean="0"/>
                        <a:t> 경우 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ko-KR" altLang="en-US" sz="1000" dirty="0" smtClean="0"/>
                        <a:t> 아래에 인사관리 메뉴가 보인다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 err="1" smtClean="0"/>
                        <a:t>인사관리팀이</a:t>
                      </a:r>
                      <a:r>
                        <a:rPr lang="ko-KR" altLang="en-US" sz="1050" dirty="0" smtClean="0"/>
                        <a:t> 로그인할 경우 인사관리 메뉴가 생긴다</a:t>
                      </a:r>
                      <a:r>
                        <a:rPr lang="en-US" altLang="ko-KR" sz="1050" dirty="0" smtClean="0"/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err="1" smtClean="0"/>
              <a:t>인사관리팀</a:t>
            </a:r>
            <a:r>
              <a:rPr lang="ko-KR" altLang="en-US" sz="1100" b="1" dirty="0" smtClean="0"/>
              <a:t> 사원정보 등록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66456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81429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5" name="직사각형 34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778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35607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사원정보 등록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WE-D-1-5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인사관리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사원정보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837395"/>
              </p:ext>
            </p:extLst>
          </p:nvPr>
        </p:nvGraphicFramePr>
        <p:xfrm>
          <a:off x="7260976" y="67484"/>
          <a:ext cx="1775520" cy="50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인사관리팀의</a:t>
                      </a:r>
                      <a:r>
                        <a:rPr lang="ko-KR" altLang="en-US" sz="1000" dirty="0" smtClean="0"/>
                        <a:t> 경우 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ko-KR" altLang="en-US" sz="1000" dirty="0" smtClean="0"/>
                        <a:t> 아래에 인사관리 메뉴가 보인다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 err="1" smtClean="0"/>
                        <a:t>인사관리팀이</a:t>
                      </a:r>
                      <a:r>
                        <a:rPr lang="ko-KR" altLang="en-US" sz="1050" dirty="0" smtClean="0"/>
                        <a:t> 로그인할 경우 인사관리 메뉴가 생긴다</a:t>
                      </a:r>
                      <a:r>
                        <a:rPr lang="en-US" altLang="ko-KR" sz="1050" dirty="0" smtClean="0"/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66456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81429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39" cy="429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err="1" smtClean="0"/>
              <a:t>인사관리팀</a:t>
            </a:r>
            <a:r>
              <a:rPr lang="ko-KR" altLang="en-US" sz="1100" b="1" dirty="0" smtClean="0"/>
              <a:t> 사원정보 등록</a:t>
            </a:r>
            <a:endParaRPr lang="ko-KR" altLang="en-US" sz="1100" b="1" dirty="0"/>
          </a:p>
        </p:txBody>
      </p:sp>
      <p:grpSp>
        <p:nvGrpSpPr>
          <p:cNvPr id="35" name="그룹 34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6" name="직사각형 35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778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338860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사원정보 등록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WE-D-1-6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인사관리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사원정보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837395"/>
              </p:ext>
            </p:extLst>
          </p:nvPr>
        </p:nvGraphicFramePr>
        <p:xfrm>
          <a:off x="7260976" y="67484"/>
          <a:ext cx="1775520" cy="50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인사관리팀의</a:t>
                      </a:r>
                      <a:r>
                        <a:rPr lang="ko-KR" altLang="en-US" sz="1000" dirty="0" smtClean="0"/>
                        <a:t> 경우 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ko-KR" altLang="en-US" sz="1000" dirty="0" smtClean="0"/>
                        <a:t> 아래에 인사관리 메뉴가 보인다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 err="1" smtClean="0"/>
                        <a:t>인사관리팀이</a:t>
                      </a:r>
                      <a:r>
                        <a:rPr lang="ko-KR" altLang="en-US" sz="1050" dirty="0" smtClean="0"/>
                        <a:t> 로그인할 경우 인사관리 메뉴가 생긴다</a:t>
                      </a:r>
                      <a:r>
                        <a:rPr lang="en-US" altLang="ko-KR" sz="1050" dirty="0" smtClean="0"/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66456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81429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err="1" smtClean="0"/>
              <a:t>인사관리팀</a:t>
            </a:r>
            <a:r>
              <a:rPr lang="ko-KR" altLang="en-US" sz="1100" b="1" dirty="0" smtClean="0"/>
              <a:t> 사원정보 등록</a:t>
            </a:r>
            <a:endParaRPr lang="ko-KR" altLang="en-US" sz="1100" b="1" dirty="0"/>
          </a:p>
        </p:txBody>
      </p:sp>
      <p:grpSp>
        <p:nvGrpSpPr>
          <p:cNvPr id="35" name="그룹 34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6" name="직사각형 35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778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84878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근태관리 조회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WE-D-2-1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인사관리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근태관리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837395"/>
              </p:ext>
            </p:extLst>
          </p:nvPr>
        </p:nvGraphicFramePr>
        <p:xfrm>
          <a:off x="7260976" y="67484"/>
          <a:ext cx="1775520" cy="50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인사관리팀의</a:t>
                      </a:r>
                      <a:r>
                        <a:rPr lang="ko-KR" altLang="en-US" sz="1000" dirty="0" smtClean="0"/>
                        <a:t> 경우 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ko-KR" altLang="en-US" sz="1000" dirty="0" smtClean="0"/>
                        <a:t> 아래에 인사관리 메뉴가 보인다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 err="1" smtClean="0"/>
                        <a:t>인사관리팀이</a:t>
                      </a:r>
                      <a:r>
                        <a:rPr lang="ko-KR" altLang="en-US" sz="1050" dirty="0" smtClean="0"/>
                        <a:t> 로그인할 경우 인사관리 메뉴가 생긴다</a:t>
                      </a:r>
                      <a:r>
                        <a:rPr lang="en-US" altLang="ko-KR" sz="1050" dirty="0" smtClean="0"/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근태관리 조회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66456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81429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7" y="1597349"/>
            <a:ext cx="7046220" cy="428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5" name="직사각형 34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778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042179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근태관리 상세조회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WE-D-2-2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인사관리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근태관리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810363"/>
              </p:ext>
            </p:extLst>
          </p:nvPr>
        </p:nvGraphicFramePr>
        <p:xfrm>
          <a:off x="7260976" y="67484"/>
          <a:ext cx="1775520" cy="50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인사관리팀의</a:t>
                      </a:r>
                      <a:r>
                        <a:rPr lang="ko-KR" altLang="en-US" sz="1000" dirty="0" smtClean="0"/>
                        <a:t> 경우 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ko-KR" altLang="en-US" sz="1000" dirty="0" smtClean="0"/>
                        <a:t> 아래에 인사관리 메뉴가 보인다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 err="1" smtClean="0"/>
                        <a:t>인사관리팀이</a:t>
                      </a:r>
                      <a:r>
                        <a:rPr lang="ko-KR" altLang="en-US" sz="1050" dirty="0" smtClean="0"/>
                        <a:t> 로그인할 경우 인사관리 메뉴가 생긴다</a:t>
                      </a:r>
                      <a:r>
                        <a:rPr lang="en-US" altLang="ko-KR" sz="1050" dirty="0" smtClean="0"/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err="1" smtClean="0"/>
              <a:t>큰태관리</a:t>
            </a:r>
            <a:r>
              <a:rPr lang="ko-KR" altLang="en-US" sz="1100" b="1" dirty="0" smtClean="0"/>
              <a:t> 상세조회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66456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81429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9" y="1590221"/>
            <a:ext cx="7057938" cy="429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5" name="직사각형 34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51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98109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휴가관리 조회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WE-D-3-1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인사관리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휴가관리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0926"/>
              </p:ext>
            </p:extLst>
          </p:nvPr>
        </p:nvGraphicFramePr>
        <p:xfrm>
          <a:off x="7260976" y="67484"/>
          <a:ext cx="1775520" cy="50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인사관리팀의</a:t>
                      </a:r>
                      <a:r>
                        <a:rPr lang="ko-KR" altLang="en-US" sz="1000" dirty="0" smtClean="0"/>
                        <a:t> 경우 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ko-KR" altLang="en-US" sz="1000" dirty="0" smtClean="0"/>
                        <a:t> 아래에 인사관리 메뉴가 보인다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 err="1" smtClean="0"/>
                        <a:t>인사관리팀이</a:t>
                      </a:r>
                      <a:r>
                        <a:rPr lang="ko-KR" altLang="en-US" sz="1050" dirty="0" smtClean="0"/>
                        <a:t> 로그인할 경우 인사관리 메뉴가 생긴다</a:t>
                      </a:r>
                      <a:r>
                        <a:rPr lang="en-US" altLang="ko-KR" sz="1050" dirty="0" smtClean="0"/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휴가관리 조회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66456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81429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5" name="직사각형 34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7389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227301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휴가관리 상세조회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WE-D-3-2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인사관리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상세관리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564670"/>
              </p:ext>
            </p:extLst>
          </p:nvPr>
        </p:nvGraphicFramePr>
        <p:xfrm>
          <a:off x="7260976" y="67484"/>
          <a:ext cx="1775520" cy="50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인사관리팀의</a:t>
                      </a:r>
                      <a:r>
                        <a:rPr lang="ko-KR" altLang="en-US" sz="1000" dirty="0" smtClean="0"/>
                        <a:t> 경우 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ko-KR" altLang="en-US" sz="1000" dirty="0" smtClean="0"/>
                        <a:t> 아래에 인사관리 메뉴가 보인다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 err="1" smtClean="0"/>
                        <a:t>인사관리팀이</a:t>
                      </a:r>
                      <a:r>
                        <a:rPr lang="ko-KR" altLang="en-US" sz="1050" dirty="0" smtClean="0"/>
                        <a:t> 로그인할 경우 인사관리 메뉴가 생긴다</a:t>
                      </a:r>
                      <a:r>
                        <a:rPr lang="en-US" altLang="ko-KR" sz="1050" dirty="0" smtClean="0"/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휴가관리 상세조회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66456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81429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5" y="1593850"/>
            <a:ext cx="7006203" cy="4261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9" name="직사각형 38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78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82850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회사 일정 관리 조회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WE-D-4-1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인사관리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회사 일정 관리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98051"/>
              </p:ext>
            </p:extLst>
          </p:nvPr>
        </p:nvGraphicFramePr>
        <p:xfrm>
          <a:off x="7260976" y="67484"/>
          <a:ext cx="1775520" cy="50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인사관리팀의</a:t>
                      </a:r>
                      <a:r>
                        <a:rPr lang="ko-KR" altLang="en-US" sz="1000" dirty="0" smtClean="0"/>
                        <a:t> 경우 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ko-KR" altLang="en-US" sz="1000" dirty="0" smtClean="0"/>
                        <a:t> 아래에 인사관리 메뉴가 보인다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 err="1" smtClean="0"/>
                        <a:t>인사관리팀이</a:t>
                      </a:r>
                      <a:r>
                        <a:rPr lang="ko-KR" altLang="en-US" sz="1050" dirty="0" smtClean="0"/>
                        <a:t> 로그인할 경우 인사관리 메뉴가 생긴다</a:t>
                      </a:r>
                      <a:r>
                        <a:rPr lang="en-US" altLang="ko-KR" sz="1050" dirty="0" smtClean="0"/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회사 일정 관리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66456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81429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8917" y="1597865"/>
            <a:ext cx="7045371" cy="4285058"/>
            <a:chOff x="118917" y="1193242"/>
            <a:chExt cx="10210800" cy="6210300"/>
          </a:xfrm>
        </p:grpSpPr>
        <p:grpSp>
          <p:nvGrpSpPr>
            <p:cNvPr id="5" name="그룹 4"/>
            <p:cNvGrpSpPr/>
            <p:nvPr/>
          </p:nvGrpSpPr>
          <p:grpSpPr>
            <a:xfrm>
              <a:off x="118917" y="1193242"/>
              <a:ext cx="10210800" cy="6210300"/>
              <a:chOff x="118917" y="1193242"/>
              <a:chExt cx="10210800" cy="6210300"/>
            </a:xfrm>
          </p:grpSpPr>
          <p:pic>
            <p:nvPicPr>
              <p:cNvPr id="1536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917" y="1193242"/>
                <a:ext cx="10210800" cy="621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64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1883" y="5402698"/>
                <a:ext cx="4290706" cy="1673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6741" y="2348880"/>
              <a:ext cx="2592288" cy="4085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40" name="직사각형 3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201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074135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거래처 조회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WE-E-1-1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업무처리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거래처관리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569397"/>
              </p:ext>
            </p:extLst>
          </p:nvPr>
        </p:nvGraphicFramePr>
        <p:xfrm>
          <a:off x="7260976" y="67484"/>
          <a:ext cx="1775520" cy="5679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카테고리별</a:t>
                      </a:r>
                      <a:r>
                        <a:rPr lang="ko-KR" altLang="en-US" sz="1000" dirty="0" smtClean="0"/>
                        <a:t> 검색이 가능하다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거래처 등록을 누르면 </a:t>
                      </a:r>
                      <a:r>
                        <a:rPr lang="ko-KR" altLang="en-US" sz="1000" dirty="0" err="1" smtClean="0"/>
                        <a:t>모달창이</a:t>
                      </a:r>
                      <a:r>
                        <a:rPr lang="ko-KR" altLang="en-US" sz="1000" dirty="0" smtClean="0"/>
                        <a:t> 뜨고 거래처를 등록할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다운로드를 클릭하면 거래처 목록이 엑셀파일로 다운로드 된다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수정을 누르면 거래처 정보 </a:t>
                      </a:r>
                      <a:r>
                        <a:rPr lang="ko-KR" altLang="en-US" sz="1000" dirty="0" err="1" smtClean="0"/>
                        <a:t>수정창이</a:t>
                      </a:r>
                      <a:r>
                        <a:rPr lang="ko-KR" altLang="en-US" sz="1000" dirty="0" smtClean="0"/>
                        <a:t> 나온다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사업장명을</a:t>
                      </a:r>
                      <a:r>
                        <a:rPr lang="ko-KR" altLang="en-US" sz="1000" dirty="0" smtClean="0"/>
                        <a:t> 클릭하면 거래처의 상세보기 페이지가 나온다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 smtClean="0"/>
                        <a:t>POI</a:t>
                      </a:r>
                      <a:r>
                        <a:rPr lang="ko-KR" altLang="en-US" sz="1050" dirty="0" smtClean="0"/>
                        <a:t>를 사용하여 엑셀 다운로드 기능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거래처 조회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66456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721192" y="234316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78265"/>
            <a:ext cx="7057939" cy="429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모서리가 둥근 직사각형 42"/>
          <p:cNvSpPr/>
          <p:nvPr/>
        </p:nvSpPr>
        <p:spPr>
          <a:xfrm>
            <a:off x="3390861" y="2348880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888539" y="2348880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228184" y="3140968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6679664" y="2348880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112295" y="3138054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55" name="직사각형 54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51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64035"/>
              </p:ext>
            </p:extLst>
          </p:nvPr>
        </p:nvGraphicFramePr>
        <p:xfrm>
          <a:off x="323528" y="1412776"/>
          <a:ext cx="8496945" cy="4333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1368152"/>
                <a:gridCol w="1224136"/>
                <a:gridCol w="2016224"/>
                <a:gridCol w="2016224"/>
                <a:gridCol w="864097"/>
              </a:tblGrid>
              <a:tr h="265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대메뉴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중메뉴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baseline="0" smtClean="0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sz="1100" baseline="0" smtClean="0">
                          <a:solidFill>
                            <a:schemeClr val="tx1"/>
                          </a:solidFill>
                        </a:rPr>
                        <a:t> title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시 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121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교육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교육일정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UI-A-06-1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교육일정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달력 </a:t>
                      </a:r>
                      <a:r>
                        <a:rPr lang="en-US" altLang="ko-KR" sz="1050" dirty="0" err="1" smtClean="0"/>
                        <a:t>api</a:t>
                      </a:r>
                      <a:r>
                        <a:rPr lang="ko-KR" altLang="en-US" sz="1050" dirty="0" smtClean="0"/>
                        <a:t>이용예정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회원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교육신청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UI-A-06-2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교육신청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회원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교육신청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UI-A-06-3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교육신청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글쓰기 버튼 삽입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관리자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교육신청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UI-A-06-4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교육상세내용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회원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교육신청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UI-A-06-5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교육상세내용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글 수정 삭제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관리자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알림마당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공지사항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UI-A-07-1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공지사항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회원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공지사항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UI-A-07-2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공지사항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글쓰기 버튼 삽입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관리자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FAQ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UI-A-07-3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FAQ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아코디언타입 게시판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비회원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FAQ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UI-A-07-4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FAQ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글 수정 삭제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관리자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질문게시판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UI-A-07-5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질문게시판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회원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개발정보 게시판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UI-A-07-6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개발정보 게시판</a:t>
                      </a:r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자유게시판</a:t>
                      </a:r>
                      <a:r>
                        <a:rPr lang="en-US" altLang="ko-KR" sz="1050" dirty="0" smtClean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회원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개발정보 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UI-A-07-7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개발정보게시판 글쓰기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포토뉴스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UI-A-07-8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포토뉴스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비회원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포토뉴스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UI-A-07-9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포토뉴스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글 추가 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관리자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2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포토뉴스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UI-A-07-10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포토뉴스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글쓰기 폼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관리자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0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636037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거래처 등록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WE-E-1-2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업무처리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거래처관리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14909"/>
              </p:ext>
            </p:extLst>
          </p:nvPr>
        </p:nvGraphicFramePr>
        <p:xfrm>
          <a:off x="7260976" y="67484"/>
          <a:ext cx="1775520" cy="50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내용을 입력하고 저장을 누르면 거래처 정보가 등록된다</a:t>
                      </a:r>
                      <a:r>
                        <a:rPr lang="en-US" altLang="ko-KR" sz="1000" dirty="0" smtClean="0"/>
                        <a:t>.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 smtClean="0"/>
                        <a:t>POI</a:t>
                      </a:r>
                      <a:r>
                        <a:rPr lang="ko-KR" altLang="en-US" sz="1050" dirty="0" smtClean="0"/>
                        <a:t>를 사용하여 엑셀 다운로드 기능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거래처 등록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66456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89910"/>
            <a:ext cx="7058450" cy="429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360784" y="4854538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47" name="직사각형 46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7231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933815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거래처 상세조회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WE-E-1-3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업무처리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거래처관리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60474"/>
              </p:ext>
            </p:extLst>
          </p:nvPr>
        </p:nvGraphicFramePr>
        <p:xfrm>
          <a:off x="7260976" y="67484"/>
          <a:ext cx="1775520" cy="5190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돌아가기를 클릭하면 </a:t>
                      </a:r>
                      <a:r>
                        <a:rPr lang="ko-KR" altLang="en-US" sz="1000" dirty="0" err="1" smtClean="0"/>
                        <a:t>상세조회창이</a:t>
                      </a:r>
                      <a:r>
                        <a:rPr lang="ko-KR" altLang="en-US" sz="1000" dirty="0" smtClean="0"/>
                        <a:t> 꺼지고 거래처 관리페이지로 돌아간다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 smtClean="0"/>
                        <a:t>POI</a:t>
                      </a:r>
                      <a:r>
                        <a:rPr lang="ko-KR" altLang="en-US" sz="1050" dirty="0" smtClean="0"/>
                        <a:t>를 사용하여 엑셀 다운로드 기능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거래처 상세조회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66456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79598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모서리가 둥근 직사각형 39"/>
          <p:cNvSpPr/>
          <p:nvPr/>
        </p:nvSpPr>
        <p:spPr>
          <a:xfrm>
            <a:off x="4254540" y="544782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42" name="직사각형 41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7231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368110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거래처 수정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WE-E-1-4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업무처리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거래처관리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383571"/>
              </p:ext>
            </p:extLst>
          </p:nvPr>
        </p:nvGraphicFramePr>
        <p:xfrm>
          <a:off x="7260976" y="67484"/>
          <a:ext cx="1775520" cy="5271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저장을 누르면 수정된 내용이 저장된다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취소를 누르면 정보 수정이 취소되고 거래처 관리 페이지로 돌아간다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 smtClean="0"/>
                        <a:t>POI</a:t>
                      </a:r>
                      <a:r>
                        <a:rPr lang="ko-KR" altLang="en-US" sz="1050" dirty="0" smtClean="0"/>
                        <a:t>를 사용하여 엑셀 다운로드 기능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거래처 수정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7" y="1590222"/>
            <a:ext cx="7057939" cy="429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4528156" y="4725144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895093" y="4725144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7" name="직사각형 36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6979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548681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차량관리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WE-E-2-1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업무처리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차량관리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양지수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5134"/>
              </p:ext>
            </p:extLst>
          </p:nvPr>
        </p:nvGraphicFramePr>
        <p:xfrm>
          <a:off x="7260976" y="67484"/>
          <a:ext cx="1775520" cy="575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차량운행일지 검색가능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등록을 누르면 차량운행일지 등록 페이지가 </a:t>
                      </a:r>
                      <a:r>
                        <a:rPr lang="ko-KR" altLang="en-US" sz="1000" dirty="0" err="1" smtClean="0"/>
                        <a:t>모달창으로</a:t>
                      </a:r>
                      <a:r>
                        <a:rPr lang="ko-KR" altLang="en-US" sz="1000" dirty="0" smtClean="0"/>
                        <a:t> 뜬다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다운로드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차량운행일지 목록이 엑셀파일로 다운로드 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차량목록 검색가능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등록을 누르면 차량등록 페이지가 </a:t>
                      </a:r>
                      <a:r>
                        <a:rPr lang="ko-KR" altLang="en-US" sz="1000" dirty="0" err="1" smtClean="0"/>
                        <a:t>모달창으로</a:t>
                      </a:r>
                      <a:r>
                        <a:rPr lang="ko-KR" altLang="en-US" sz="1000" dirty="0" smtClean="0"/>
                        <a:t> 뜬다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다운로드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관리중인 차량 목록이 엑셀파일로 다운로드 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50" dirty="0" smtClean="0"/>
                        <a:t>POI</a:t>
                      </a:r>
                      <a:r>
                        <a:rPr lang="ko-KR" altLang="en-US" sz="1050" dirty="0" smtClean="0"/>
                        <a:t>를 사용하여 엑셀 다운로드 기능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차량관리 </a:t>
            </a:r>
            <a:r>
              <a:rPr lang="ko-KR" altLang="en-US" sz="1100" b="1" dirty="0" err="1" smtClean="0"/>
              <a:t>메인페이지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" y="1587493"/>
            <a:ext cx="7062425" cy="429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97322" y="4365104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968469" y="4365104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516216" y="4365104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4" name="모서리가 둥근 직사각형 43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697322" y="2348880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155345" y="712654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547664" y="7113285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903741" y="2368135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516216" y="2375310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38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399623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차량운행일지 등록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WE-E-2-2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업무처리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차량관리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270822"/>
              </p:ext>
            </p:extLst>
          </p:nvPr>
        </p:nvGraphicFramePr>
        <p:xfrm>
          <a:off x="7260976" y="67484"/>
          <a:ext cx="1775520" cy="4966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등록을 눌러 일지를 저장한다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취소를 누르면 차량관리페이지로 돌아간다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차량운행일지 등록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92647" y="712654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155345" y="712654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547664" y="7113285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7" name="직사각형 36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336697" y="5229200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975888" y="5229200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973399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차량등록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WE-E-2-3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업무처리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차량관리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098986"/>
              </p:ext>
            </p:extLst>
          </p:nvPr>
        </p:nvGraphicFramePr>
        <p:xfrm>
          <a:off x="7260976" y="67484"/>
          <a:ext cx="1775520" cy="4966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등록을 눌러 차량을 등록한다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취소를 누르면 차량관리페이지로 돌아간다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차량운행일지 등록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92647" y="712654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155345" y="712654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547664" y="7113285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7" name="직사각형 36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2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899593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법인카드 대장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WE-E-3-1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업무처리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법인카드 대장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949166"/>
              </p:ext>
            </p:extLst>
          </p:nvPr>
        </p:nvGraphicFramePr>
        <p:xfrm>
          <a:off x="7260976" y="67484"/>
          <a:ext cx="1775520" cy="4966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등록을 눌러 차량을 등록한다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취소를 누르면 차량관리페이지로 돌아간다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법인카드 대장</a:t>
            </a:r>
            <a:endParaRPr lang="ko-KR" altLang="en-US" sz="11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6402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1375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26348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41321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294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86237" y="7109792"/>
            <a:ext cx="364202" cy="293750"/>
            <a:chOff x="5028613" y="4359386"/>
            <a:chExt cx="364202" cy="29375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71267" y="71097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92647" y="712654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155345" y="712654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547664" y="7113285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37" name="직사각형 36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사용</a:t>
              </a:r>
              <a:r>
                <a:rPr lang="ko-KR" altLang="en-US" sz="1100" b="1" dirty="0"/>
                <a:t>자</a:t>
              </a:r>
              <a:r>
                <a:rPr lang="ko-KR" altLang="en-US" sz="1100" b="1" dirty="0" smtClean="0"/>
                <a:t> 모드</a:t>
              </a:r>
              <a:endParaRPr lang="ko-KR" altLang="en-US" sz="1100" b="1" dirty="0"/>
            </a:p>
          </p:txBody>
        </p:sp>
      </p:grp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56792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8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33577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커뮤니티 </a:t>
                      </a:r>
                      <a:r>
                        <a:rPr lang="ko-KR" altLang="en-US" sz="1050" b="0" dirty="0" err="1" smtClean="0">
                          <a:solidFill>
                            <a:schemeClr val="tx1"/>
                          </a:solidFill>
                        </a:rPr>
                        <a:t>메인화면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WE-F-1-1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983033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커뮤니티 </a:t>
            </a:r>
            <a:r>
              <a:rPr lang="ko-KR" altLang="en-US" sz="1100" b="1" dirty="0" err="1" smtClean="0"/>
              <a:t>메인화면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94" y="1597729"/>
            <a:ext cx="7045593" cy="428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259502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자유게시판 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WE-F-2-1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커뮤니티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자유게시판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324304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자유게시판 목록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7" y="1602346"/>
            <a:ext cx="7061780" cy="429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90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58784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자유게시판 등록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WE-F-2-2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커뮤니티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자유게시판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88122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err="1" smtClean="0"/>
              <a:t>게시글</a:t>
            </a:r>
            <a:r>
              <a:rPr lang="ko-KR" altLang="en-US" sz="1100" b="1" dirty="0" smtClean="0"/>
              <a:t> 등록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62152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52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86038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비버컴퍼니 홈페이지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BE-A-1-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비버컴퍼니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709048"/>
              </p:ext>
            </p:extLst>
          </p:nvPr>
        </p:nvGraphicFramePr>
        <p:xfrm>
          <a:off x="7260976" y="67484"/>
          <a:ext cx="1775520" cy="520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로고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클릭시</a:t>
                      </a:r>
                      <a:r>
                        <a:rPr lang="ko-KR" altLang="en-US" sz="1000" baseline="0" dirty="0" smtClean="0"/>
                        <a:t> 홈페이지의 </a:t>
                      </a:r>
                      <a:r>
                        <a:rPr lang="ko-KR" altLang="en-US" sz="1000" baseline="0" dirty="0" err="1" smtClean="0"/>
                        <a:t>메인페이지로</a:t>
                      </a:r>
                      <a:r>
                        <a:rPr lang="ko-KR" altLang="en-US" sz="1000" baseline="0" dirty="0" smtClean="0"/>
                        <a:t> 돌아온다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상단 </a:t>
                      </a:r>
                      <a:r>
                        <a:rPr lang="ko-KR" altLang="en-US" sz="1000" dirty="0" err="1" smtClean="0"/>
                        <a:t>메뉴바를</a:t>
                      </a:r>
                      <a:r>
                        <a:rPr lang="ko-KR" altLang="en-US" sz="1000" dirty="0" smtClean="0"/>
                        <a:t> 통해 각 페이지로 이동한다</a:t>
                      </a:r>
                      <a:r>
                        <a:rPr lang="en-US" altLang="ko-KR" sz="1000" dirty="0" smtClean="0"/>
                        <a:t>. 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로그인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로그인 페이지로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087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err="1" smtClean="0"/>
              <a:t>메인페이지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0" y="1584645"/>
            <a:ext cx="7067107" cy="429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84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994470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err="1" smtClean="0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 상세조회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WE-F-2-3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자유게시판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655656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로그인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6" y="1611080"/>
            <a:ext cx="7023641" cy="427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4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136319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설문조사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투표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WE-F-3-1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설문조사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투표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328304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로그인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0" y="1561873"/>
            <a:ext cx="7042738" cy="42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2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780291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설문조사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투표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WE-F-3-1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설문조사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투표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499772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로그인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0" y="1561873"/>
            <a:ext cx="7042738" cy="42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0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780291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설문조사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투표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WE-F-3-1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설문조사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투표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499772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로그인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0" y="1561873"/>
            <a:ext cx="7042738" cy="42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0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780291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설문조사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투표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WE-F-3-1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설문조사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투표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499772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로그인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0" y="1561873"/>
            <a:ext cx="7042738" cy="42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0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780291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설문조사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투표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WE-F-3-1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설문조사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투표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499772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로그인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0" y="1561873"/>
            <a:ext cx="7042738" cy="42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0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2" descr="C:/Users/PC-18/AppData/Roaming/PolarisOffice/ETemp/13168_10677448/fImage118484137238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" y="1550670"/>
            <a:ext cx="7031990" cy="4314190"/>
          </a:xfrm>
          <a:prstGeom prst="rect">
            <a:avLst/>
          </a:prstGeom>
          <a:noFill/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988137"/>
              </p:ext>
            </p:extLst>
          </p:nvPr>
        </p:nvGraphicFramePr>
        <p:xfrm>
          <a:off x="107315" y="70485"/>
          <a:ext cx="7056755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/>
                <a:gridCol w="2270760"/>
                <a:gridCol w="855345"/>
                <a:gridCol w="1338580"/>
                <a:gridCol w="657225"/>
                <a:gridCol w="926465"/>
              </a:tblGrid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</a:rPr>
                        <a:t>전자결재 기본 페이지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WE-G-1-1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0" kern="120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 smtClean="0">
                          <a:solidFill>
                            <a:schemeClr val="tx1"/>
                          </a:solidFill>
                        </a:rPr>
                        <a:t>전자결재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>
                          <a:solidFill>
                            <a:srgbClr val="000000"/>
                          </a:solidFill>
                        </a:rPr>
                        <a:t>김보현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261225" y="67310"/>
          <a:ext cx="1775460" cy="6663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25"/>
                <a:gridCol w="1511935"/>
              </a:tblGrid>
              <a:tr h="31115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98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기안문을 작성할 수 있는 폼으로 이동한다.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내가 요청한 결재들의 목록과 상태를 표시해주는 화면을 출력한다.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임시저장중인 문서들의 목록을 출력한다.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내 결재순서인 문서들의 목록의 출력한다.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내가 결재라인에 포함된 문서중 완료된 문서들의 목록을 보여주는 화면을 출력한다.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내가 결재라인에 포함된 문서중 반려된 문서들의 목록을 보여주는 화면을 출력한다.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공람처리된 문서들의 리스트를 출력해주는 화면으로 이동한다.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기안문작성을 할 수 있는 폼으로 이동한다.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목록의 제목을 클릭하면 해당 목록의 상세내용을 보여주는 팝업을 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rgbClr val="000000"/>
                          </a:solidFill>
                        </a:rPr>
                        <a:t>Check Point</a:t>
                      </a:r>
                      <a:endParaRPr lang="ko-KR" altLang="en-US" sz="105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1069340">
                <a:tc gridSpan="2">
                  <a:txBody>
                    <a:bodyPr/>
                    <a:lstStyle/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-"/>
                      </a:pPr>
                      <a:r>
                        <a:rPr lang="ko-KR" altLang="en-US" sz="1050" kern="1200">
                          <a:solidFill>
                            <a:srgbClr val="000000"/>
                          </a:solidFill>
                        </a:rPr>
                        <a:t>인사관리팀이 설정한 사내 일정이 캘린더에 반영된다</a:t>
                      </a: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045" y="769620"/>
            <a:ext cx="7058025" cy="41719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495" y="836930"/>
            <a:ext cx="165671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 typeface="Wingdings"/>
              <a:buChar char="-"/>
            </a:pPr>
            <a:r>
              <a:rPr lang="ko-KR" altLang="en-US" sz="1100" b="1"/>
              <a:t>기본페이지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40335" y="810260"/>
            <a:ext cx="1221740" cy="314325"/>
            <a:chOff x="140335" y="810260"/>
            <a:chExt cx="1221740" cy="314325"/>
          </a:xfrm>
        </p:grpSpPr>
        <p:sp>
          <p:nvSpPr>
            <p:cNvPr id="10" name="직사각형 9"/>
            <p:cNvSpPr>
              <a:spLocks/>
            </p:cNvSpPr>
            <p:nvPr/>
          </p:nvSpPr>
          <p:spPr>
            <a:xfrm>
              <a:off x="140335" y="810260"/>
              <a:ext cx="1222375" cy="31496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358775" y="845820"/>
              <a:ext cx="870585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100" b="1"/>
                <a:t>회원 모드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06045" y="762000"/>
            <a:ext cx="7058025" cy="602107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>
            <a:spLocks/>
          </p:cNvSpPr>
          <p:nvPr/>
        </p:nvSpPr>
        <p:spPr>
          <a:xfrm>
            <a:off x="1313180" y="220154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37" name="모서리가 둥근 직사각형 36"/>
          <p:cNvSpPr>
            <a:spLocks/>
          </p:cNvSpPr>
          <p:nvPr/>
        </p:nvSpPr>
        <p:spPr>
          <a:xfrm>
            <a:off x="1311275" y="256476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2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38" name="모서리가 둥근 직사각형 37"/>
          <p:cNvSpPr>
            <a:spLocks/>
          </p:cNvSpPr>
          <p:nvPr/>
        </p:nvSpPr>
        <p:spPr>
          <a:xfrm>
            <a:off x="1310640" y="292608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3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39" name="모서리가 둥근 직사각형 38"/>
          <p:cNvSpPr>
            <a:spLocks/>
          </p:cNvSpPr>
          <p:nvPr/>
        </p:nvSpPr>
        <p:spPr>
          <a:xfrm>
            <a:off x="1322705" y="326136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4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40" name="모서리가 둥근 직사각형 39"/>
          <p:cNvSpPr>
            <a:spLocks/>
          </p:cNvSpPr>
          <p:nvPr/>
        </p:nvSpPr>
        <p:spPr>
          <a:xfrm>
            <a:off x="1313815" y="362458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5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41" name="모서리가 둥근 직사각형 40"/>
          <p:cNvSpPr>
            <a:spLocks/>
          </p:cNvSpPr>
          <p:nvPr/>
        </p:nvSpPr>
        <p:spPr>
          <a:xfrm>
            <a:off x="1311275" y="401383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6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42" name="모서리가 둥근 직사각형 41"/>
          <p:cNvSpPr>
            <a:spLocks/>
          </p:cNvSpPr>
          <p:nvPr/>
        </p:nvSpPr>
        <p:spPr>
          <a:xfrm>
            <a:off x="1306830" y="438467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7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43" name="모서리가 둥근 직사각형 42"/>
          <p:cNvSpPr>
            <a:spLocks/>
          </p:cNvSpPr>
          <p:nvPr/>
        </p:nvSpPr>
        <p:spPr>
          <a:xfrm>
            <a:off x="5109210" y="215011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8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47" name="모서리가 둥근 직사각형 46"/>
          <p:cNvSpPr>
            <a:spLocks/>
          </p:cNvSpPr>
          <p:nvPr/>
        </p:nvSpPr>
        <p:spPr>
          <a:xfrm>
            <a:off x="3318510" y="297942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9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17410" y="4979035"/>
            <a:ext cx="310515" cy="25336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00136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3" descr="C:/Users/PC-18/AppData/Roaming/PolarisOffice/ETemp/13168_10677448/fImage12258713854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" y="1634490"/>
            <a:ext cx="6980555" cy="4279900"/>
          </a:xfrm>
          <a:prstGeom prst="rect">
            <a:avLst/>
          </a:prstGeom>
          <a:noFill/>
        </p:spPr>
      </p:pic>
      <p:graphicFrame>
        <p:nvGraphicFramePr>
          <p:cNvPr id="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946391"/>
              </p:ext>
            </p:extLst>
          </p:nvPr>
        </p:nvGraphicFramePr>
        <p:xfrm>
          <a:off x="107315" y="70485"/>
          <a:ext cx="7056755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/>
                <a:gridCol w="2270760"/>
                <a:gridCol w="855345"/>
                <a:gridCol w="1338580"/>
                <a:gridCol w="657225"/>
                <a:gridCol w="926465"/>
              </a:tblGrid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b="0" kern="1200" dirty="0" err="1" smtClean="0">
                          <a:solidFill>
                            <a:schemeClr val="tx1"/>
                          </a:solidFill>
                        </a:rPr>
                        <a:t>기안문작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</a:rPr>
                        <a:t>종류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WE-G-2-1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0" kern="1200">
                          <a:solidFill>
                            <a:schemeClr val="tx1"/>
                          </a:solidFill>
                        </a:rPr>
                        <a:t>2021.05.1</a:t>
                      </a:r>
                      <a:r>
                        <a:rPr lang="ko-KR" altLang="ko-KR" sz="1050" b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 smtClean="0">
                          <a:solidFill>
                            <a:schemeClr val="tx1"/>
                          </a:solidFill>
                        </a:rPr>
                        <a:t>전자결재 </a:t>
                      </a:r>
                      <a:r>
                        <a:rPr lang="en-US" altLang="ko-KR" sz="1050" kern="12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kern="1200" dirty="0" err="1" smtClean="0">
                          <a:solidFill>
                            <a:schemeClr val="tx1"/>
                          </a:solidFill>
                        </a:rPr>
                        <a:t>기안문작성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>
                          <a:solidFill>
                            <a:srgbClr val="000000"/>
                          </a:solidFill>
                        </a:rPr>
                        <a:t>김보현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261225" y="67310"/>
          <a:ext cx="1775460" cy="591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25"/>
                <a:gridCol w="1511935"/>
              </a:tblGrid>
              <a:tr h="31115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7061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원하는 문서를 선택할 수 있다. 선택하면 파란색으로 선택되어있는 표시가 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결재라인선택 창을 띄워준다.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취소버튼을 누르면 전자결재 기본페이지로 이동한다.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버튼을 클릭하면 선택된 결재라인을 가지고 선택한 제공문서폼 화면을 출력한다.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rgbClr val="000000"/>
                          </a:solidFill>
                        </a:rPr>
                        <a:t>Check Point</a:t>
                      </a:r>
                      <a:endParaRPr lang="ko-KR" altLang="en-US" sz="105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1069340">
                <a:tc gridSpan="2">
                  <a:txBody>
                    <a:bodyPr/>
                    <a:lstStyle/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r>
                        <a:rPr lang="ko-KR" altLang="en-US" sz="1050" kern="1200">
                          <a:solidFill>
                            <a:srgbClr val="000000"/>
                          </a:solidFill>
                        </a:rPr>
                        <a:t>인사관리팀이 로그인할 경우 인사관리 메뉴가 생긴다</a:t>
                      </a: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-"/>
                      </a:pPr>
                      <a:r>
                        <a:rPr lang="ko-KR" altLang="en-US" sz="1050" kern="1200">
                          <a:solidFill>
                            <a:srgbClr val="000000"/>
                          </a:solidFill>
                        </a:rPr>
                        <a:t>인사관리팀이 설정한 사내 일정이 캘린더에 반영된다</a:t>
                      </a: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 0"/>
          <p:cNvSpPr>
            <a:spLocks/>
          </p:cNvSpPr>
          <p:nvPr/>
        </p:nvSpPr>
        <p:spPr>
          <a:xfrm>
            <a:off x="106045" y="769620"/>
            <a:ext cx="7058660" cy="41783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547495" y="836930"/>
            <a:ext cx="165671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 typeface="Wingdings"/>
              <a:buChar char="-"/>
            </a:pPr>
            <a:r>
              <a:rPr lang="ko-KR" altLang="en-US" sz="1100" b="1"/>
              <a:t>기안문작성 페이지</a:t>
            </a:r>
          </a:p>
        </p:txBody>
      </p:sp>
      <p:grpSp>
        <p:nvGrpSpPr>
          <p:cNvPr id="4" name="Group 5"/>
          <p:cNvGrpSpPr/>
          <p:nvPr/>
        </p:nvGrpSpPr>
        <p:grpSpPr>
          <a:xfrm>
            <a:off x="140335" y="810260"/>
            <a:ext cx="1222375" cy="314960"/>
            <a:chOff x="140335" y="810260"/>
            <a:chExt cx="1222375" cy="31496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140335" y="810260"/>
              <a:ext cx="1222375" cy="31496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289560" y="845820"/>
              <a:ext cx="936625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100" b="1"/>
                <a:t>  회원 모드</a:t>
              </a: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>
            <a:off x="106045" y="762000"/>
            <a:ext cx="7058660" cy="6021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3199130" y="292862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37" name="Rect 0"/>
          <p:cNvSpPr>
            <a:spLocks/>
          </p:cNvSpPr>
          <p:nvPr/>
        </p:nvSpPr>
        <p:spPr>
          <a:xfrm>
            <a:off x="4563110" y="553974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2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5436235" y="554609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3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>
            <a:off x="6546215" y="554418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4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217410" y="4979035"/>
            <a:ext cx="332740" cy="2546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050"/>
              <a:t>10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48944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4" descr="C:/Users/PC-18/AppData/Roaming/PolarisOffice/ETemp/13168_10677448/fImage8959315659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" y="1651635"/>
            <a:ext cx="7040880" cy="4323080"/>
          </a:xfrm>
          <a:prstGeom prst="rect">
            <a:avLst/>
          </a:prstGeom>
          <a:noFill/>
        </p:spPr>
      </p:pic>
      <p:graphicFrame>
        <p:nvGraphicFramePr>
          <p:cNvPr id="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007390"/>
              </p:ext>
            </p:extLst>
          </p:nvPr>
        </p:nvGraphicFramePr>
        <p:xfrm>
          <a:off x="107315" y="70485"/>
          <a:ext cx="7056755" cy="582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/>
                <a:gridCol w="2270760"/>
                <a:gridCol w="855345"/>
                <a:gridCol w="1338580"/>
                <a:gridCol w="657225"/>
                <a:gridCol w="926465"/>
              </a:tblGrid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b="0" kern="1200" dirty="0" err="1" smtClean="0">
                          <a:solidFill>
                            <a:schemeClr val="tx1"/>
                          </a:solidFill>
                        </a:rPr>
                        <a:t>기안문</a:t>
                      </a: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</a:rPr>
                        <a:t> 작성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WE-G-2-2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0" kern="1200">
                          <a:solidFill>
                            <a:schemeClr val="tx1"/>
                          </a:solidFill>
                        </a:rPr>
                        <a:t>2021.05.1</a:t>
                      </a:r>
                      <a:r>
                        <a:rPr lang="ko-KR" altLang="ko-KR" sz="1050" b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 smtClean="0">
                          <a:solidFill>
                            <a:schemeClr val="tx1"/>
                          </a:solidFill>
                        </a:rPr>
                        <a:t>전자결재</a:t>
                      </a:r>
                      <a:r>
                        <a:rPr lang="en-US" altLang="ko-KR" sz="1050" kern="1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kern="1200" dirty="0" err="1" smtClean="0">
                          <a:solidFill>
                            <a:schemeClr val="tx1"/>
                          </a:solidFill>
                        </a:rPr>
                        <a:t>기안문작성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>
                          <a:solidFill>
                            <a:srgbClr val="000000"/>
                          </a:solidFill>
                        </a:rPr>
                        <a:t>김보현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261225" y="67310"/>
          <a:ext cx="1775460" cy="512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25"/>
                <a:gridCol w="1511935"/>
              </a:tblGrid>
              <a:tr h="31115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5524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입력이 가능한 위치에 원하는 내용들을 입력할 수 있다.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이후 모든 모달창은 스크롤로 처리한다.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rgbClr val="000000"/>
                          </a:solidFill>
                        </a:rPr>
                        <a:t>Check Point</a:t>
                      </a:r>
                      <a:endParaRPr lang="ko-KR" altLang="en-US" sz="105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1069340">
                <a:tc gridSpan="2">
                  <a:txBody>
                    <a:bodyPr/>
                    <a:lstStyle/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 0"/>
          <p:cNvSpPr>
            <a:spLocks/>
          </p:cNvSpPr>
          <p:nvPr/>
        </p:nvSpPr>
        <p:spPr>
          <a:xfrm>
            <a:off x="106045" y="769620"/>
            <a:ext cx="7058660" cy="41783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547495" y="836930"/>
            <a:ext cx="165671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 typeface="Wingdings"/>
              <a:buChar char="-"/>
            </a:pPr>
            <a:r>
              <a:rPr lang="ko-KR" altLang="en-US" sz="1100" b="1"/>
              <a:t>기안문작성 폼</a:t>
            </a:r>
          </a:p>
        </p:txBody>
      </p:sp>
      <p:grpSp>
        <p:nvGrpSpPr>
          <p:cNvPr id="4" name="Group 5"/>
          <p:cNvGrpSpPr/>
          <p:nvPr/>
        </p:nvGrpSpPr>
        <p:grpSpPr>
          <a:xfrm>
            <a:off x="140335" y="810260"/>
            <a:ext cx="1222375" cy="314960"/>
            <a:chOff x="140335" y="810260"/>
            <a:chExt cx="1222375" cy="31496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140335" y="810260"/>
              <a:ext cx="1222375" cy="31496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280670" y="836930"/>
              <a:ext cx="936625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100" b="1"/>
                <a:t>  회원 모드</a:t>
              </a: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>
            <a:off x="106045" y="762000"/>
            <a:ext cx="7058660" cy="6021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3138805" y="371538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217410" y="4979035"/>
            <a:ext cx="332740" cy="2546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050"/>
              <a:t>10</a:t>
            </a:r>
            <a:endParaRPr lang="ko-KR" altLang="en-US" sz="1050"/>
          </a:p>
        </p:txBody>
      </p:sp>
      <p:sp>
        <p:nvSpPr>
          <p:cNvPr id="41" name="도형 28"/>
          <p:cNvSpPr>
            <a:spLocks/>
          </p:cNvSpPr>
          <p:nvPr/>
        </p:nvSpPr>
        <p:spPr>
          <a:xfrm>
            <a:off x="6445250" y="243776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05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5" descr="C:/Users/PC-18/AppData/Roaming/PolarisOffice/ETemp/13168_10677448/fImage95297171939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" y="1565275"/>
            <a:ext cx="7040880" cy="4323080"/>
          </a:xfrm>
          <a:prstGeom prst="rect">
            <a:avLst/>
          </a:prstGeom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261225" y="67310"/>
          <a:ext cx="1775460" cy="5234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25"/>
                <a:gridCol w="1511935"/>
              </a:tblGrid>
              <a:tr h="26543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98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결재버튼을 누르면 결재 확인창이 출력된다.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임시저장 버튼을 누르면 임시저장함에 저장되고 임시저장함으로 이동한다.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rgbClr val="000000"/>
                          </a:solidFill>
                        </a:rPr>
                        <a:t>Check Point</a:t>
                      </a:r>
                      <a:endParaRPr lang="ko-KR" altLang="en-US" sz="105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1069340">
                <a:tc gridSpan="2">
                  <a:txBody>
                    <a:bodyPr/>
                    <a:lstStyle/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 0"/>
          <p:cNvSpPr>
            <a:spLocks/>
          </p:cNvSpPr>
          <p:nvPr/>
        </p:nvSpPr>
        <p:spPr>
          <a:xfrm>
            <a:off x="106045" y="769620"/>
            <a:ext cx="7058660" cy="41783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547495" y="836930"/>
            <a:ext cx="165671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 typeface="Wingdings"/>
              <a:buChar char="-"/>
            </a:pPr>
            <a:r>
              <a:rPr lang="ko-KR" altLang="en-US" sz="1100" b="1"/>
              <a:t>기안문작성 폼</a:t>
            </a:r>
          </a:p>
        </p:txBody>
      </p:sp>
      <p:grpSp>
        <p:nvGrpSpPr>
          <p:cNvPr id="4" name="Group 5"/>
          <p:cNvGrpSpPr/>
          <p:nvPr/>
        </p:nvGrpSpPr>
        <p:grpSpPr>
          <a:xfrm>
            <a:off x="140335" y="810260"/>
            <a:ext cx="1222375" cy="314960"/>
            <a:chOff x="140335" y="810260"/>
            <a:chExt cx="1222375" cy="31496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140335" y="810260"/>
              <a:ext cx="1222375" cy="31496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280670" y="836930"/>
              <a:ext cx="936625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100" b="1"/>
                <a:t>  회원 모드</a:t>
              </a: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>
            <a:off x="106045" y="762000"/>
            <a:ext cx="7058660" cy="6021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6122670" y="531558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38" name="도형 6"/>
          <p:cNvSpPr>
            <a:spLocks/>
          </p:cNvSpPr>
          <p:nvPr/>
        </p:nvSpPr>
        <p:spPr>
          <a:xfrm>
            <a:off x="5263515" y="531495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2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graphicFrame>
        <p:nvGraphicFramePr>
          <p:cNvPr id="39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685515"/>
              </p:ext>
            </p:extLst>
          </p:nvPr>
        </p:nvGraphicFramePr>
        <p:xfrm>
          <a:off x="107315" y="70485"/>
          <a:ext cx="7056755" cy="582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/>
                <a:gridCol w="2270760"/>
                <a:gridCol w="855345"/>
                <a:gridCol w="1338580"/>
                <a:gridCol w="657225"/>
                <a:gridCol w="926465"/>
              </a:tblGrid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b="0" kern="1200" dirty="0" err="1" smtClean="0">
                          <a:solidFill>
                            <a:schemeClr val="tx1"/>
                          </a:solidFill>
                        </a:rPr>
                        <a:t>기안문</a:t>
                      </a: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</a:rPr>
                        <a:t> 작성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WE-G-2-2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0" kern="1200">
                          <a:solidFill>
                            <a:schemeClr val="tx1"/>
                          </a:solidFill>
                        </a:rPr>
                        <a:t>2021.05.1</a:t>
                      </a:r>
                      <a:r>
                        <a:rPr lang="ko-KR" altLang="ko-KR" sz="1050" b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 smtClean="0">
                          <a:solidFill>
                            <a:schemeClr val="tx1"/>
                          </a:solidFill>
                        </a:rPr>
                        <a:t>전자결재 </a:t>
                      </a:r>
                      <a:r>
                        <a:rPr lang="en-US" altLang="ko-KR" sz="1050" kern="12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kern="1200" dirty="0" err="1" smtClean="0">
                          <a:solidFill>
                            <a:schemeClr val="tx1"/>
                          </a:solidFill>
                        </a:rPr>
                        <a:t>기안문작성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>
                          <a:solidFill>
                            <a:srgbClr val="000000"/>
                          </a:solidFill>
                        </a:rPr>
                        <a:t>김보현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1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571433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회사소개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BE-B-1-1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회사소개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회사소개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698007"/>
              </p:ext>
            </p:extLst>
          </p:nvPr>
        </p:nvGraphicFramePr>
        <p:xfrm>
          <a:off x="7260976" y="67484"/>
          <a:ext cx="1775520" cy="534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회사소개에 마우스 커서를 </a:t>
                      </a:r>
                      <a:r>
                        <a:rPr lang="en-US" altLang="ko-KR" sz="1000" dirty="0" smtClean="0"/>
                        <a:t>hover</a:t>
                      </a:r>
                      <a:r>
                        <a:rPr lang="ko-KR" altLang="en-US" sz="1000" dirty="0" err="1" smtClean="0"/>
                        <a:t>할경우</a:t>
                      </a:r>
                      <a:r>
                        <a:rPr lang="ko-KR" altLang="en-US" sz="1000" dirty="0" smtClean="0"/>
                        <a:t> 회사소개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조직도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사업장 위치페이지로 이동할 수 있는 메뉴가 나온다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087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회사 소개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220087" y="1988840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8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7" descr="C:/Users/PC-18/AppData/Roaming/PolarisOffice/ETemp/13168_10677448/fImage10789118790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617345"/>
            <a:ext cx="6954520" cy="4271010"/>
          </a:xfrm>
          <a:prstGeom prst="rect">
            <a:avLst/>
          </a:prstGeom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261225" y="67310"/>
          <a:ext cx="1775460" cy="5234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25"/>
                <a:gridCol w="1511935"/>
              </a:tblGrid>
              <a:tr h="26543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5524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신청 버튼을 누르면 결재가 완료되고 기본페이지로 이동한다.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취소를 누르면 해당창이 종료되고 다시 입력폼으로 이동한다.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rgbClr val="000000"/>
                          </a:solidFill>
                        </a:rPr>
                        <a:t>Check Point</a:t>
                      </a:r>
                      <a:endParaRPr lang="ko-KR" altLang="en-US" sz="105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1069340">
                <a:tc gridSpan="2">
                  <a:txBody>
                    <a:bodyPr/>
                    <a:lstStyle/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 0"/>
          <p:cNvSpPr>
            <a:spLocks/>
          </p:cNvSpPr>
          <p:nvPr/>
        </p:nvSpPr>
        <p:spPr>
          <a:xfrm>
            <a:off x="106045" y="769620"/>
            <a:ext cx="7058660" cy="41783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547495" y="836930"/>
            <a:ext cx="165671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 typeface="Wingdings"/>
              <a:buChar char="-"/>
            </a:pPr>
            <a:r>
              <a:rPr lang="ko-KR" altLang="en-US" sz="1100" b="1"/>
              <a:t>기안문작성 확인창</a:t>
            </a:r>
          </a:p>
        </p:txBody>
      </p:sp>
      <p:grpSp>
        <p:nvGrpSpPr>
          <p:cNvPr id="4" name="Group 5"/>
          <p:cNvGrpSpPr/>
          <p:nvPr/>
        </p:nvGrpSpPr>
        <p:grpSpPr>
          <a:xfrm>
            <a:off x="140335" y="810260"/>
            <a:ext cx="1222375" cy="314960"/>
            <a:chOff x="140335" y="810260"/>
            <a:chExt cx="1222375" cy="31496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140335" y="810260"/>
              <a:ext cx="1222375" cy="31496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280670" y="836930"/>
              <a:ext cx="936625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100" b="1"/>
                <a:t>  회원 모드</a:t>
              </a: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>
            <a:off x="106045" y="762000"/>
            <a:ext cx="7058660" cy="6021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4462145" y="387985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3274060" y="387921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2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graphicFrame>
        <p:nvGraphicFramePr>
          <p:cNvPr id="40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64464"/>
              </p:ext>
            </p:extLst>
          </p:nvPr>
        </p:nvGraphicFramePr>
        <p:xfrm>
          <a:off x="107315" y="70485"/>
          <a:ext cx="7056755" cy="582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/>
                <a:gridCol w="2270760"/>
                <a:gridCol w="855345"/>
                <a:gridCol w="1338580"/>
                <a:gridCol w="657225"/>
                <a:gridCol w="926465"/>
              </a:tblGrid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b="0" kern="1200" dirty="0" err="1" smtClean="0">
                          <a:solidFill>
                            <a:schemeClr val="tx1"/>
                          </a:solidFill>
                        </a:rPr>
                        <a:t>기안문</a:t>
                      </a: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</a:rPr>
                        <a:t> 작성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WE-G-2-3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0" kern="1200">
                          <a:solidFill>
                            <a:schemeClr val="tx1"/>
                          </a:solidFill>
                        </a:rPr>
                        <a:t>2021.05.1</a:t>
                      </a:r>
                      <a:r>
                        <a:rPr lang="ko-KR" altLang="ko-KR" sz="1050" b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 smtClean="0">
                          <a:solidFill>
                            <a:schemeClr val="tx1"/>
                          </a:solidFill>
                        </a:rPr>
                        <a:t>전자결재 </a:t>
                      </a:r>
                      <a:r>
                        <a:rPr lang="en-US" altLang="ko-KR" sz="1050" kern="12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kern="1200" dirty="0" err="1" smtClean="0">
                          <a:solidFill>
                            <a:schemeClr val="tx1"/>
                          </a:solidFill>
                        </a:rPr>
                        <a:t>기안문작성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>
                          <a:solidFill>
                            <a:srgbClr val="000000"/>
                          </a:solidFill>
                        </a:rPr>
                        <a:t>김보현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8" descr="C:/Users/PC-18/AppData/Roaming/PolarisOffice/ETemp/13168_10677448/fImage101245202797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694815"/>
            <a:ext cx="6954520" cy="4271645"/>
          </a:xfrm>
          <a:prstGeom prst="rect">
            <a:avLst/>
          </a:prstGeom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261225" y="67310"/>
          <a:ext cx="1775460" cy="4758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25"/>
                <a:gridCol w="1511935"/>
              </a:tblGrid>
              <a:tr h="26543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130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rgbClr val="000000"/>
                          </a:solidFill>
                        </a:rPr>
                        <a:t>Check Point</a:t>
                      </a:r>
                      <a:endParaRPr lang="ko-KR" altLang="en-US" sz="105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1069340">
                <a:tc gridSpan="2">
                  <a:txBody>
                    <a:bodyPr/>
                    <a:lstStyle/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 0"/>
          <p:cNvSpPr>
            <a:spLocks/>
          </p:cNvSpPr>
          <p:nvPr/>
        </p:nvSpPr>
        <p:spPr>
          <a:xfrm>
            <a:off x="106045" y="769620"/>
            <a:ext cx="7058660" cy="41783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547495" y="836930"/>
            <a:ext cx="165671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 typeface="Wingdings"/>
              <a:buChar char="-"/>
            </a:pPr>
            <a:r>
              <a:rPr lang="ko-KR" altLang="en-US" sz="1100" b="1"/>
              <a:t>기안문작성 확인창</a:t>
            </a:r>
          </a:p>
        </p:txBody>
      </p:sp>
      <p:grpSp>
        <p:nvGrpSpPr>
          <p:cNvPr id="4" name="Group 5"/>
          <p:cNvGrpSpPr/>
          <p:nvPr/>
        </p:nvGrpSpPr>
        <p:grpSpPr>
          <a:xfrm>
            <a:off x="140335" y="810260"/>
            <a:ext cx="1222375" cy="314960"/>
            <a:chOff x="140335" y="810260"/>
            <a:chExt cx="1222375" cy="31496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140335" y="810260"/>
              <a:ext cx="1222375" cy="31496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280670" y="836930"/>
              <a:ext cx="936625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100" b="1"/>
                <a:t>  회원 모드</a:t>
              </a: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>
            <a:off x="106045" y="762000"/>
            <a:ext cx="7058660" cy="6021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4332605" y="391477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graphicFrame>
        <p:nvGraphicFramePr>
          <p:cNvPr id="40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019869"/>
              </p:ext>
            </p:extLst>
          </p:nvPr>
        </p:nvGraphicFramePr>
        <p:xfrm>
          <a:off x="107315" y="70485"/>
          <a:ext cx="7056755" cy="582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/>
                <a:gridCol w="2270760"/>
                <a:gridCol w="855345"/>
                <a:gridCol w="1338580"/>
                <a:gridCol w="657225"/>
                <a:gridCol w="926465"/>
              </a:tblGrid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b="0" kern="1200" dirty="0" err="1" smtClean="0">
                          <a:solidFill>
                            <a:schemeClr val="tx1"/>
                          </a:solidFill>
                        </a:rPr>
                        <a:t>기안문</a:t>
                      </a: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</a:rPr>
                        <a:t> 작성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WE-G-2-4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0" kern="1200">
                          <a:solidFill>
                            <a:schemeClr val="tx1"/>
                          </a:solidFill>
                        </a:rPr>
                        <a:t>2021.05.1</a:t>
                      </a:r>
                      <a:r>
                        <a:rPr lang="ko-KR" altLang="ko-KR" sz="1050" b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 smtClean="0">
                          <a:solidFill>
                            <a:schemeClr val="tx1"/>
                          </a:solidFill>
                        </a:rPr>
                        <a:t>전자결재 </a:t>
                      </a:r>
                      <a:r>
                        <a:rPr lang="en-US" altLang="ko-KR" sz="1050" kern="12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kern="1200" dirty="0" err="1" smtClean="0">
                          <a:solidFill>
                            <a:schemeClr val="tx1"/>
                          </a:solidFill>
                        </a:rPr>
                        <a:t>기안문작성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>
                          <a:solidFill>
                            <a:srgbClr val="000000"/>
                          </a:solidFill>
                        </a:rPr>
                        <a:t>김보현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73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9" descr="C:/Users/PC-18/AppData/Roaming/PolarisOffice/ETemp/13168_10677448/fImage121626216550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" y="1600200"/>
            <a:ext cx="7040880" cy="4323080"/>
          </a:xfrm>
          <a:prstGeom prst="rect">
            <a:avLst/>
          </a:prstGeom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261225" y="67310"/>
          <a:ext cx="1775460" cy="4997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25"/>
                <a:gridCol w="1511935"/>
              </a:tblGrid>
              <a:tr h="26543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5524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제목을 클릭하면 상세내용보기가 팝업으로 출력된다.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rgbClr val="000000"/>
                          </a:solidFill>
                        </a:rPr>
                        <a:t>Check Point</a:t>
                      </a:r>
                      <a:endParaRPr lang="ko-KR" altLang="en-US" sz="105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1069340">
                <a:tc gridSpan="2">
                  <a:txBody>
                    <a:bodyPr/>
                    <a:lstStyle/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 0"/>
          <p:cNvSpPr>
            <a:spLocks/>
          </p:cNvSpPr>
          <p:nvPr/>
        </p:nvSpPr>
        <p:spPr>
          <a:xfrm>
            <a:off x="106045" y="769620"/>
            <a:ext cx="7058660" cy="41783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547495" y="836930"/>
            <a:ext cx="1800369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 typeface="Wingdings"/>
              <a:buChar char="-"/>
            </a:pPr>
            <a:r>
              <a:rPr lang="ko-KR" altLang="en-US" sz="1100" b="1" smtClean="0"/>
              <a:t>결재 요청된 문서 목록</a:t>
            </a:r>
            <a:endParaRPr lang="ko-KR" altLang="en-US" sz="1100" b="1" dirty="0"/>
          </a:p>
        </p:txBody>
      </p:sp>
      <p:grpSp>
        <p:nvGrpSpPr>
          <p:cNvPr id="4" name="Group 5"/>
          <p:cNvGrpSpPr/>
          <p:nvPr/>
        </p:nvGrpSpPr>
        <p:grpSpPr>
          <a:xfrm>
            <a:off x="140335" y="810260"/>
            <a:ext cx="1222375" cy="314960"/>
            <a:chOff x="140335" y="810260"/>
            <a:chExt cx="1222375" cy="31496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140335" y="810260"/>
              <a:ext cx="1222375" cy="31496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280670" y="836930"/>
              <a:ext cx="936625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100" b="1"/>
                <a:t>  회원 모드</a:t>
              </a: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>
            <a:off x="106045" y="762000"/>
            <a:ext cx="7058660" cy="6021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4566285" y="312801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graphicFrame>
        <p:nvGraphicFramePr>
          <p:cNvPr id="38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332210"/>
              </p:ext>
            </p:extLst>
          </p:nvPr>
        </p:nvGraphicFramePr>
        <p:xfrm>
          <a:off x="107315" y="70485"/>
          <a:ext cx="7056755" cy="582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/>
                <a:gridCol w="2270760"/>
                <a:gridCol w="855345"/>
                <a:gridCol w="1338580"/>
                <a:gridCol w="657225"/>
                <a:gridCol w="926465"/>
              </a:tblGrid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</a:rPr>
                        <a:t>결재요청 문서함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WE-G-3-1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0" kern="1200">
                          <a:solidFill>
                            <a:schemeClr val="tx1"/>
                          </a:solidFill>
                        </a:rPr>
                        <a:t>2021.05.1</a:t>
                      </a:r>
                      <a:r>
                        <a:rPr lang="ko-KR" altLang="ko-KR" sz="1050" b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 smtClean="0">
                          <a:solidFill>
                            <a:schemeClr val="tx1"/>
                          </a:solidFill>
                        </a:rPr>
                        <a:t>전자결재</a:t>
                      </a:r>
                      <a:r>
                        <a:rPr lang="en-US" altLang="ko-KR" sz="1050" kern="1200" baseline="0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050" kern="1200" baseline="0" dirty="0" err="1" smtClean="0">
                          <a:solidFill>
                            <a:schemeClr val="tx1"/>
                          </a:solidFill>
                        </a:rPr>
                        <a:t>결재요청함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>
                          <a:solidFill>
                            <a:srgbClr val="000000"/>
                          </a:solidFill>
                        </a:rPr>
                        <a:t>김보현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134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" descr="C:/Users/PC-18/AppData/Roaming/PolarisOffice/ETemp/13168_10677448/fImage13591523473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" y="1781810"/>
            <a:ext cx="6971665" cy="4279900"/>
          </a:xfrm>
          <a:prstGeom prst="rect">
            <a:avLst/>
          </a:prstGeom>
          <a:noFill/>
        </p:spPr>
      </p:pic>
      <p:graphicFrame>
        <p:nvGraphicFramePr>
          <p:cNvPr id="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124424"/>
              </p:ext>
            </p:extLst>
          </p:nvPr>
        </p:nvGraphicFramePr>
        <p:xfrm>
          <a:off x="107315" y="70485"/>
          <a:ext cx="7056755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/>
                <a:gridCol w="2270760"/>
                <a:gridCol w="855345"/>
                <a:gridCol w="1338580"/>
                <a:gridCol w="657225"/>
                <a:gridCol w="926465"/>
              </a:tblGrid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b="0" kern="1200" dirty="0" err="1" smtClean="0">
                          <a:solidFill>
                            <a:schemeClr val="tx1"/>
                          </a:solidFill>
                        </a:rPr>
                        <a:t>결재창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WE-G-3-2</a:t>
                      </a:r>
                      <a:endParaRPr lang="ko-KR" altLang="en-US" sz="1050" b="0" kern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0" kern="1200">
                          <a:solidFill>
                            <a:schemeClr val="tx1"/>
                          </a:solidFill>
                        </a:rPr>
                        <a:t>2021.05.1</a:t>
                      </a:r>
                      <a:r>
                        <a:rPr lang="ko-KR" altLang="ko-KR" sz="1050" b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</a:rPr>
                        <a:t>전자결재 </a:t>
                      </a:r>
                      <a:r>
                        <a:rPr lang="en-US" altLang="ko-KR" sz="1050" kern="12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kern="1200" dirty="0" err="1" smtClean="0">
                          <a:solidFill>
                            <a:schemeClr val="tx1"/>
                          </a:solidFill>
                        </a:rPr>
                        <a:t>결재요청함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>
                          <a:solidFill>
                            <a:srgbClr val="000000"/>
                          </a:solidFill>
                        </a:rPr>
                        <a:t>김보현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261225" y="67310"/>
          <a:ext cx="177546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25"/>
                <a:gridCol w="1511935"/>
              </a:tblGrid>
              <a:tr h="31115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5524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결재자가 결재했을 경우 서명되는 위치를 표시해준다.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사전에 결재한 결재자들의 기록이 표시된다.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rgbClr val="000000"/>
                          </a:solidFill>
                        </a:rPr>
                        <a:t>Check Point</a:t>
                      </a:r>
                      <a:endParaRPr lang="ko-KR" altLang="en-US" sz="105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910590">
                <a:tc gridSpan="2">
                  <a:txBody>
                    <a:bodyPr/>
                    <a:lstStyle/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r>
                        <a:rPr lang="ko-KR" altLang="ko-KR" sz="1050" kern="1200">
                          <a:solidFill>
                            <a:srgbClr val="000000"/>
                          </a:solidFill>
                        </a:rPr>
                        <a:t>결재라인의 인원만큼 폼이 구성되고, 해당 결재라인에 맞게 서명이 표시된다.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 0"/>
          <p:cNvSpPr>
            <a:spLocks/>
          </p:cNvSpPr>
          <p:nvPr/>
        </p:nvSpPr>
        <p:spPr>
          <a:xfrm>
            <a:off x="106045" y="769620"/>
            <a:ext cx="7058660" cy="41783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547495" y="836930"/>
            <a:ext cx="2232417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 typeface="Wingdings"/>
              <a:buChar char="-"/>
            </a:pPr>
            <a:r>
              <a:rPr lang="ko-KR" altLang="en-US" sz="1100" b="1" smtClean="0"/>
              <a:t>결재 요청문서 </a:t>
            </a:r>
            <a:r>
              <a:rPr lang="ko-KR" altLang="en-US" sz="1100" b="1" dirty="0" err="1" smtClean="0"/>
              <a:t>결재창</a:t>
            </a:r>
            <a:endParaRPr lang="ko-KR" altLang="en-US" sz="1100" b="1" dirty="0"/>
          </a:p>
        </p:txBody>
      </p:sp>
      <p:grpSp>
        <p:nvGrpSpPr>
          <p:cNvPr id="4" name="Group 5"/>
          <p:cNvGrpSpPr/>
          <p:nvPr/>
        </p:nvGrpSpPr>
        <p:grpSpPr>
          <a:xfrm>
            <a:off x="140335" y="810260"/>
            <a:ext cx="1222375" cy="314960"/>
            <a:chOff x="140335" y="810260"/>
            <a:chExt cx="1222375" cy="31496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140335" y="810260"/>
              <a:ext cx="1222375" cy="31496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280670" y="836930"/>
              <a:ext cx="936625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100" b="1"/>
                <a:t>  회원 모드</a:t>
              </a: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>
            <a:off x="106045" y="762000"/>
            <a:ext cx="7058660" cy="6021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5353050" y="234950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4464685" y="351980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200" b="1">
                <a:solidFill>
                  <a:srgbClr val="000000"/>
                </a:solidFill>
              </a:rPr>
              <a:t>2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79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709893"/>
              </p:ext>
            </p:extLst>
          </p:nvPr>
        </p:nvGraphicFramePr>
        <p:xfrm>
          <a:off x="107315" y="70485"/>
          <a:ext cx="7056755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/>
                <a:gridCol w="2270760"/>
                <a:gridCol w="855345"/>
                <a:gridCol w="1338580"/>
                <a:gridCol w="657225"/>
                <a:gridCol w="926465"/>
              </a:tblGrid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b="0" kern="1200" dirty="0" err="1" smtClean="0">
                          <a:solidFill>
                            <a:schemeClr val="tx1"/>
                          </a:solidFill>
                        </a:rPr>
                        <a:t>결재창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WE-G-3-3</a:t>
                      </a:r>
                      <a:endParaRPr lang="ko-KR" altLang="en-US" sz="1050" b="0" kern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0" kern="1200">
                          <a:solidFill>
                            <a:schemeClr val="tx1"/>
                          </a:solidFill>
                        </a:rPr>
                        <a:t>2021.05.1</a:t>
                      </a:r>
                      <a:r>
                        <a:rPr lang="ko-KR" altLang="ko-KR" sz="1050" b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 smtClean="0">
                          <a:solidFill>
                            <a:schemeClr val="tx1"/>
                          </a:solidFill>
                        </a:rPr>
                        <a:t>전자결재 </a:t>
                      </a:r>
                      <a:r>
                        <a:rPr lang="en-US" altLang="ko-KR" sz="1050" kern="12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kern="1200" dirty="0" err="1" smtClean="0">
                          <a:solidFill>
                            <a:schemeClr val="tx1"/>
                          </a:solidFill>
                        </a:rPr>
                        <a:t>결재요청함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>
                          <a:solidFill>
                            <a:srgbClr val="000000"/>
                          </a:solidFill>
                        </a:rPr>
                        <a:t>김보현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261225" y="67310"/>
          <a:ext cx="1775460" cy="626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25"/>
                <a:gridCol w="1511935"/>
              </a:tblGrid>
              <a:tr h="31115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7061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결재 버튼을 누르면 결재하면서의 의견을 적을 수 있고 재확인하는 팝업이 출력된다.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클릭하면 반려에 대한 의견을 적을 수 있고 재확인하는 팝업이 표시된다.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대결 버튼을 누르면 결재가 완료되고, 해당 결재가 반영된 상세내용페이지가 출력된다.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597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전결 버튼을 누르면 전결처리되고, 완료된 문서함으로 이동하며 완료처리한 문서의 상세내용 팝업이 출력된다.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결재/반려에 대한 의견을 입력할 수 있다.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rgbClr val="000000"/>
                          </a:solidFill>
                        </a:rPr>
                        <a:t>Check Point</a:t>
                      </a:r>
                      <a:endParaRPr lang="ko-KR" altLang="en-US" sz="105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713740">
                <a:tc gridSpan="2">
                  <a:txBody>
                    <a:bodyPr/>
                    <a:lstStyle/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문서와 사용자의 권한과 레벨에 따라 전결/대결 버튼이 활성화 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 0"/>
          <p:cNvSpPr>
            <a:spLocks/>
          </p:cNvSpPr>
          <p:nvPr/>
        </p:nvSpPr>
        <p:spPr>
          <a:xfrm>
            <a:off x="106045" y="769620"/>
            <a:ext cx="7058660" cy="41783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547495" y="836930"/>
            <a:ext cx="165671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 typeface="Wingdings"/>
              <a:buChar char="-"/>
            </a:pPr>
            <a:r>
              <a:rPr lang="ko-KR" altLang="en-US" sz="1100" b="1"/>
              <a:t>결재 종류</a:t>
            </a:r>
          </a:p>
        </p:txBody>
      </p:sp>
      <p:grpSp>
        <p:nvGrpSpPr>
          <p:cNvPr id="4" name="Group 5"/>
          <p:cNvGrpSpPr/>
          <p:nvPr/>
        </p:nvGrpSpPr>
        <p:grpSpPr>
          <a:xfrm>
            <a:off x="140335" y="810260"/>
            <a:ext cx="1222375" cy="314960"/>
            <a:chOff x="140335" y="810260"/>
            <a:chExt cx="1222375" cy="31496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140335" y="810260"/>
              <a:ext cx="1222375" cy="31496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280670" y="836930"/>
              <a:ext cx="936625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100" b="1"/>
                <a:t>  회원 모드</a:t>
              </a: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>
            <a:off x="106045" y="762000"/>
            <a:ext cx="7058660" cy="6021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5353050" y="234950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4464685" y="351980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200" b="1">
                <a:solidFill>
                  <a:srgbClr val="000000"/>
                </a:solidFill>
              </a:rPr>
              <a:t>2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pic>
        <p:nvPicPr>
          <p:cNvPr id="39" name="그림 19" descr="C:/Users/PC-18/AppData/Roaming/PolarisOffice/ETemp/13168_10677448/fImage10240326793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" y="1738630"/>
            <a:ext cx="7040880" cy="4323080"/>
          </a:xfrm>
          <a:prstGeom prst="rect">
            <a:avLst/>
          </a:prstGeom>
          <a:noFill/>
        </p:spPr>
      </p:pic>
      <p:sp>
        <p:nvSpPr>
          <p:cNvPr id="40" name="도형 20"/>
          <p:cNvSpPr>
            <a:spLocks/>
          </p:cNvSpPr>
          <p:nvPr/>
        </p:nvSpPr>
        <p:spPr>
          <a:xfrm>
            <a:off x="6200140" y="522033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41" name="도형 21"/>
          <p:cNvSpPr>
            <a:spLocks/>
          </p:cNvSpPr>
          <p:nvPr/>
        </p:nvSpPr>
        <p:spPr>
          <a:xfrm>
            <a:off x="5266055" y="522033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200" b="1">
                <a:solidFill>
                  <a:srgbClr val="000000"/>
                </a:solidFill>
              </a:rPr>
              <a:t>2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42" name="도형 22"/>
          <p:cNvSpPr>
            <a:spLocks/>
          </p:cNvSpPr>
          <p:nvPr/>
        </p:nvSpPr>
        <p:spPr>
          <a:xfrm>
            <a:off x="4418330" y="522033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200" b="1">
                <a:solidFill>
                  <a:srgbClr val="000000"/>
                </a:solidFill>
              </a:rPr>
              <a:t>3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43" name="도형 23"/>
          <p:cNvSpPr>
            <a:spLocks/>
          </p:cNvSpPr>
          <p:nvPr/>
        </p:nvSpPr>
        <p:spPr>
          <a:xfrm>
            <a:off x="3631565" y="522033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200" b="1">
                <a:solidFill>
                  <a:srgbClr val="000000"/>
                </a:solidFill>
              </a:rPr>
              <a:t>4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44" name="도형 26"/>
          <p:cNvSpPr>
            <a:spLocks/>
          </p:cNvSpPr>
          <p:nvPr/>
        </p:nvSpPr>
        <p:spPr>
          <a:xfrm>
            <a:off x="1679575" y="461772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97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24" descr="C:/Users/PC-18/AppData/Roaming/PolarisOffice/ETemp/13168_10677448/fImage11192229055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" y="1755775"/>
            <a:ext cx="6928485" cy="4253865"/>
          </a:xfrm>
          <a:prstGeom prst="rect">
            <a:avLst/>
          </a:prstGeom>
          <a:noFill/>
        </p:spPr>
      </p:pic>
      <p:graphicFrame>
        <p:nvGraphicFramePr>
          <p:cNvPr id="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211829"/>
              </p:ext>
            </p:extLst>
          </p:nvPr>
        </p:nvGraphicFramePr>
        <p:xfrm>
          <a:off x="107315" y="70485"/>
          <a:ext cx="7056755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/>
                <a:gridCol w="2270760"/>
                <a:gridCol w="855345"/>
                <a:gridCol w="1338580"/>
                <a:gridCol w="657225"/>
                <a:gridCol w="926465"/>
              </a:tblGrid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</a:rPr>
                        <a:t>결재 승인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WE-G-3-4</a:t>
                      </a:r>
                      <a:endParaRPr lang="ko-KR" altLang="en-US" sz="1050" b="0" kern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0" kern="1200">
                          <a:solidFill>
                            <a:schemeClr val="tx1"/>
                          </a:solidFill>
                        </a:rPr>
                        <a:t>2021.05.1</a:t>
                      </a:r>
                      <a:r>
                        <a:rPr lang="ko-KR" altLang="ko-KR" sz="1050" b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 smtClean="0">
                          <a:solidFill>
                            <a:schemeClr val="tx1"/>
                          </a:solidFill>
                        </a:rPr>
                        <a:t>전자결재 </a:t>
                      </a:r>
                      <a:r>
                        <a:rPr lang="en-US" altLang="ko-KR" sz="1050" kern="12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kern="1200" dirty="0" err="1" smtClean="0">
                          <a:solidFill>
                            <a:schemeClr val="tx1"/>
                          </a:solidFill>
                        </a:rPr>
                        <a:t>결재요청함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>
                          <a:solidFill>
                            <a:srgbClr val="000000"/>
                          </a:solidFill>
                        </a:rPr>
                        <a:t>김보현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261225" y="67310"/>
          <a:ext cx="1775460" cy="5007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25"/>
                <a:gridCol w="1511935"/>
              </a:tblGrid>
              <a:tr h="31115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10134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확인버튼을 클릭하면 최종적으로 결재가 완료되고, 상세내용폼에 서명이 완료되고 하단의 버튼이 사라지고 닫기 버튼이 출력된다.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입력폼으로 돌아간다.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rgbClr val="000000"/>
                          </a:solidFill>
                        </a:rPr>
                        <a:t>Check Point</a:t>
                      </a:r>
                      <a:endParaRPr lang="ko-KR" altLang="en-US" sz="105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572770">
                <a:tc gridSpan="2">
                  <a:txBody>
                    <a:bodyPr/>
                    <a:lstStyle/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 0"/>
          <p:cNvSpPr>
            <a:spLocks/>
          </p:cNvSpPr>
          <p:nvPr/>
        </p:nvSpPr>
        <p:spPr>
          <a:xfrm>
            <a:off x="106045" y="769620"/>
            <a:ext cx="7058660" cy="41783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547495" y="836930"/>
            <a:ext cx="165671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 typeface="Wingdings"/>
              <a:buChar char="-"/>
            </a:pPr>
            <a:r>
              <a:rPr lang="ko-KR" altLang="en-US" sz="1100" b="1"/>
              <a:t>결재 확인</a:t>
            </a:r>
          </a:p>
        </p:txBody>
      </p:sp>
      <p:grpSp>
        <p:nvGrpSpPr>
          <p:cNvPr id="4" name="Group 5"/>
          <p:cNvGrpSpPr/>
          <p:nvPr/>
        </p:nvGrpSpPr>
        <p:grpSpPr>
          <a:xfrm>
            <a:off x="140335" y="810260"/>
            <a:ext cx="1222375" cy="314960"/>
            <a:chOff x="140335" y="810260"/>
            <a:chExt cx="1222375" cy="31496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140335" y="810260"/>
              <a:ext cx="1222375" cy="31496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280670" y="836930"/>
              <a:ext cx="936625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100" b="1"/>
                <a:t>  회원 모드</a:t>
              </a: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>
            <a:off x="106045" y="762000"/>
            <a:ext cx="7058660" cy="6021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4315460" y="421767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3253740" y="422021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200" b="1">
                <a:solidFill>
                  <a:srgbClr val="000000"/>
                </a:solidFill>
              </a:rPr>
              <a:t>2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8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25" descr="C:/Users/PC-18/AppData/Roaming/PolarisOffice/ETemp/13168_10677448/fImage111491305787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" y="1816100"/>
            <a:ext cx="6963410" cy="4271645"/>
          </a:xfrm>
          <a:prstGeom prst="rect">
            <a:avLst/>
          </a:prstGeom>
          <a:noFill/>
        </p:spPr>
      </p:pic>
      <p:graphicFrame>
        <p:nvGraphicFramePr>
          <p:cNvPr id="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016988"/>
              </p:ext>
            </p:extLst>
          </p:nvPr>
        </p:nvGraphicFramePr>
        <p:xfrm>
          <a:off x="107315" y="70485"/>
          <a:ext cx="7056755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/>
                <a:gridCol w="2270760"/>
                <a:gridCol w="855345"/>
                <a:gridCol w="1338580"/>
                <a:gridCol w="657225"/>
                <a:gridCol w="926465"/>
              </a:tblGrid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</a:rPr>
                        <a:t>결재 반려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WE-G-3-5</a:t>
                      </a:r>
                      <a:endParaRPr lang="ko-KR" altLang="en-US" sz="1050" b="0" kern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0" kern="1200">
                          <a:solidFill>
                            <a:schemeClr val="tx1"/>
                          </a:solidFill>
                        </a:rPr>
                        <a:t>2021.05.1</a:t>
                      </a:r>
                      <a:r>
                        <a:rPr lang="ko-KR" altLang="ko-KR" sz="1050" b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 smtClean="0">
                          <a:solidFill>
                            <a:schemeClr val="tx1"/>
                          </a:solidFill>
                        </a:rPr>
                        <a:t>전자결재 </a:t>
                      </a:r>
                      <a:r>
                        <a:rPr lang="en-US" altLang="ko-KR" sz="1050" kern="12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kern="1200" dirty="0" err="1" smtClean="0">
                          <a:solidFill>
                            <a:schemeClr val="tx1"/>
                          </a:solidFill>
                        </a:rPr>
                        <a:t>결재요청함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>
                          <a:solidFill>
                            <a:srgbClr val="000000"/>
                          </a:solidFill>
                        </a:rPr>
                        <a:t>김보현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261225" y="67310"/>
          <a:ext cx="1775460" cy="5007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25"/>
                <a:gridCol w="1511935"/>
              </a:tblGrid>
              <a:tr h="31115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10134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확인버튼을 클릭하면 최종적으로 반려가 완료되고, 상세내용폼에 서명이 완료되고 하단의 버튼이 사라지고 닫기 버튼이 출력된다.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입력폼으로 돌아간다.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rgbClr val="000000"/>
                          </a:solidFill>
                        </a:rPr>
                        <a:t>Check Point</a:t>
                      </a:r>
                      <a:endParaRPr lang="ko-KR" altLang="en-US" sz="105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572770">
                <a:tc gridSpan="2">
                  <a:txBody>
                    <a:bodyPr/>
                    <a:lstStyle/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 0"/>
          <p:cNvSpPr>
            <a:spLocks/>
          </p:cNvSpPr>
          <p:nvPr/>
        </p:nvSpPr>
        <p:spPr>
          <a:xfrm>
            <a:off x="106045" y="769620"/>
            <a:ext cx="7058660" cy="41783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547495" y="836930"/>
            <a:ext cx="165671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 typeface="Wingdings"/>
              <a:buChar char="-"/>
            </a:pPr>
            <a:r>
              <a:rPr lang="ko-KR" altLang="en-US" sz="1100" b="1"/>
              <a:t>결재 확인</a:t>
            </a:r>
          </a:p>
        </p:txBody>
      </p:sp>
      <p:grpSp>
        <p:nvGrpSpPr>
          <p:cNvPr id="4" name="Group 5"/>
          <p:cNvGrpSpPr/>
          <p:nvPr/>
        </p:nvGrpSpPr>
        <p:grpSpPr>
          <a:xfrm>
            <a:off x="140335" y="810260"/>
            <a:ext cx="1222375" cy="314960"/>
            <a:chOff x="140335" y="810260"/>
            <a:chExt cx="1222375" cy="31496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140335" y="810260"/>
              <a:ext cx="1222375" cy="31496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280670" y="836930"/>
              <a:ext cx="936625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100" b="1"/>
                <a:t>  회원 모드</a:t>
              </a: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>
            <a:off x="106045" y="762000"/>
            <a:ext cx="7058660" cy="6021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4479925" y="432117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3331845" y="432371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200" b="1">
                <a:solidFill>
                  <a:srgbClr val="000000"/>
                </a:solidFill>
              </a:rPr>
              <a:t>2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3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27" descr="C:/Users/PC-18/AppData/Roaming/PolarisOffice/ETemp/13168_10677448/fImage199279321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1859280"/>
            <a:ext cx="6928485" cy="4185285"/>
          </a:xfrm>
          <a:prstGeom prst="rect">
            <a:avLst/>
          </a:prstGeom>
          <a:noFill/>
        </p:spPr>
      </p:pic>
      <p:graphicFrame>
        <p:nvGraphicFramePr>
          <p:cNvPr id="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523209"/>
              </p:ext>
            </p:extLst>
          </p:nvPr>
        </p:nvGraphicFramePr>
        <p:xfrm>
          <a:off x="107315" y="70485"/>
          <a:ext cx="7056755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/>
                <a:gridCol w="2270760"/>
                <a:gridCol w="855345"/>
                <a:gridCol w="1338580"/>
                <a:gridCol w="657225"/>
                <a:gridCol w="926465"/>
              </a:tblGrid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</a:rPr>
                        <a:t>완료된 문서 상세페이지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WE-G-4-1</a:t>
                      </a:r>
                      <a:endParaRPr lang="ko-KR" altLang="en-US" sz="1050" b="0" kern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0" kern="1200">
                          <a:solidFill>
                            <a:schemeClr val="tx1"/>
                          </a:solidFill>
                        </a:rPr>
                        <a:t>2021.05.1</a:t>
                      </a:r>
                      <a:r>
                        <a:rPr lang="ko-KR" altLang="ko-KR" sz="1050" b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</a:rPr>
                        <a:t>전자결재 </a:t>
                      </a:r>
                      <a:r>
                        <a:rPr lang="en-US" altLang="ko-KR" sz="1050" kern="12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kern="1200" dirty="0" smtClean="0">
                          <a:solidFill>
                            <a:schemeClr val="tx1"/>
                          </a:solidFill>
                        </a:rPr>
                        <a:t>완료문서함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>
                          <a:solidFill>
                            <a:srgbClr val="000000"/>
                          </a:solidFill>
                        </a:rPr>
                        <a:t>김보현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261225" y="67310"/>
          <a:ext cx="1775460" cy="4784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25"/>
                <a:gridCol w="1511935"/>
              </a:tblGrid>
              <a:tr h="31115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98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완료된 문서의 상세내용을 출력해준다.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결재란은 결재라인의 구성개수대로 출력해주고 서명방식과 여부를 출력한다.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rgbClr val="000000"/>
                          </a:solidFill>
                        </a:rPr>
                        <a:t>Check Point</a:t>
                      </a:r>
                      <a:endParaRPr lang="ko-KR" altLang="en-US" sz="105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572770">
                <a:tc gridSpan="2">
                  <a:txBody>
                    <a:bodyPr/>
                    <a:lstStyle/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 0"/>
          <p:cNvSpPr>
            <a:spLocks/>
          </p:cNvSpPr>
          <p:nvPr/>
        </p:nvSpPr>
        <p:spPr>
          <a:xfrm>
            <a:off x="106045" y="769620"/>
            <a:ext cx="7058660" cy="41783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547495" y="836930"/>
            <a:ext cx="194754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 typeface="Wingdings"/>
              <a:buChar char="-"/>
            </a:pPr>
            <a:r>
              <a:rPr lang="ko-KR" altLang="en-US" sz="1100" b="1"/>
              <a:t>완료 상세내용페이지</a:t>
            </a:r>
          </a:p>
        </p:txBody>
      </p:sp>
      <p:grpSp>
        <p:nvGrpSpPr>
          <p:cNvPr id="4" name="Group 5"/>
          <p:cNvGrpSpPr/>
          <p:nvPr/>
        </p:nvGrpSpPr>
        <p:grpSpPr>
          <a:xfrm>
            <a:off x="140335" y="810260"/>
            <a:ext cx="1222375" cy="314960"/>
            <a:chOff x="140335" y="810260"/>
            <a:chExt cx="1222375" cy="31496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140335" y="810260"/>
              <a:ext cx="1222375" cy="31496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280670" y="836930"/>
              <a:ext cx="936625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100" b="1"/>
                <a:t>  회원 모드</a:t>
              </a: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>
            <a:off x="106045" y="762000"/>
            <a:ext cx="7058660" cy="6021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994410" y="253936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40" name="도형 29"/>
          <p:cNvSpPr>
            <a:spLocks/>
          </p:cNvSpPr>
          <p:nvPr/>
        </p:nvSpPr>
        <p:spPr>
          <a:xfrm>
            <a:off x="5831840" y="239458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200" b="1">
                <a:solidFill>
                  <a:srgbClr val="000000"/>
                </a:solidFill>
              </a:rPr>
              <a:t>2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52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30" descr="C:/Users/PC-18/AppData/Roaming/PolarisOffice/ETemp/13168_10677448/fImage103416338663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" y="1703705"/>
            <a:ext cx="6989445" cy="4279900"/>
          </a:xfrm>
          <a:prstGeom prst="rect">
            <a:avLst/>
          </a:prstGeom>
          <a:noFill/>
        </p:spPr>
      </p:pic>
      <p:graphicFrame>
        <p:nvGraphicFramePr>
          <p:cNvPr id="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456567"/>
              </p:ext>
            </p:extLst>
          </p:nvPr>
        </p:nvGraphicFramePr>
        <p:xfrm>
          <a:off x="107315" y="70485"/>
          <a:ext cx="7056755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/>
                <a:gridCol w="2270760"/>
                <a:gridCol w="855345"/>
                <a:gridCol w="1338580"/>
                <a:gridCol w="657225"/>
                <a:gridCol w="926465"/>
              </a:tblGrid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</a:rPr>
                        <a:t>완료된 문서 상세페이지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WE-G-4-2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0" kern="1200">
                          <a:solidFill>
                            <a:schemeClr val="tx1"/>
                          </a:solidFill>
                        </a:rPr>
                        <a:t>2021.05.1</a:t>
                      </a:r>
                      <a:r>
                        <a:rPr lang="ko-KR" altLang="ko-KR" sz="1050" b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</a:rPr>
                        <a:t>전자결재 </a:t>
                      </a:r>
                      <a:r>
                        <a:rPr lang="en-US" altLang="ko-KR" sz="1050" kern="12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50" kern="1200" dirty="0" smtClean="0">
                          <a:solidFill>
                            <a:schemeClr val="tx1"/>
                          </a:solidFill>
                        </a:rPr>
                        <a:t>완료문서함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>
                          <a:solidFill>
                            <a:srgbClr val="000000"/>
                          </a:solidFill>
                        </a:rPr>
                        <a:t>김보현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261225" y="67310"/>
          <a:ext cx="1775460" cy="447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25"/>
                <a:gridCol w="1511935"/>
              </a:tblGrid>
              <a:tr h="31115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98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완료된 문서의 내용과 의견을 출력해준다.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78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공람버튼을 누르면 재확인 팝업이 출력된다.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rgbClr val="000000"/>
                          </a:solidFill>
                        </a:rPr>
                        <a:t>Check Point</a:t>
                      </a:r>
                      <a:endParaRPr lang="ko-KR" altLang="en-US" sz="105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572770">
                <a:tc gridSpan="2">
                  <a:txBody>
                    <a:bodyPr/>
                    <a:lstStyle/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 0"/>
          <p:cNvSpPr>
            <a:spLocks/>
          </p:cNvSpPr>
          <p:nvPr/>
        </p:nvSpPr>
        <p:spPr>
          <a:xfrm>
            <a:off x="106045" y="769620"/>
            <a:ext cx="7058660" cy="41783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547495" y="836930"/>
            <a:ext cx="165671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 typeface="Wingdings"/>
              <a:buChar char="-"/>
            </a:pPr>
            <a:r>
              <a:rPr lang="ko-KR" altLang="en-US" sz="1100" b="1"/>
              <a:t>완료문서 상세내용</a:t>
            </a:r>
          </a:p>
        </p:txBody>
      </p:sp>
      <p:grpSp>
        <p:nvGrpSpPr>
          <p:cNvPr id="4" name="Group 5"/>
          <p:cNvGrpSpPr/>
          <p:nvPr/>
        </p:nvGrpSpPr>
        <p:grpSpPr>
          <a:xfrm>
            <a:off x="140335" y="810260"/>
            <a:ext cx="1222375" cy="314960"/>
            <a:chOff x="140335" y="810260"/>
            <a:chExt cx="1222375" cy="31496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140335" y="810260"/>
              <a:ext cx="1222375" cy="31496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280670" y="836930"/>
              <a:ext cx="936625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100" b="1"/>
                <a:t>  회원 모드</a:t>
              </a: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>
            <a:off x="106045" y="762000"/>
            <a:ext cx="7058660" cy="6021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2066925" y="463232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>
            <a:off x="5987415" y="550799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200" b="1">
                <a:solidFill>
                  <a:srgbClr val="000000"/>
                </a:solidFill>
              </a:rPr>
              <a:t>2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1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31" descr="C:/Users/PC-18/AppData/Roaming/PolarisOffice/ETemp/13168_10677448/fImage11965635359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" y="1747520"/>
            <a:ext cx="6988810" cy="4288155"/>
          </a:xfrm>
          <a:prstGeom prst="rect">
            <a:avLst/>
          </a:prstGeom>
          <a:noFill/>
        </p:spPr>
      </p:pic>
      <p:graphicFrame>
        <p:nvGraphicFramePr>
          <p:cNvPr id="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77258"/>
              </p:ext>
            </p:extLst>
          </p:nvPr>
        </p:nvGraphicFramePr>
        <p:xfrm>
          <a:off x="107315" y="70485"/>
          <a:ext cx="7056755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/>
                <a:gridCol w="2270760"/>
                <a:gridCol w="855345"/>
                <a:gridCol w="1338580"/>
                <a:gridCol w="657225"/>
                <a:gridCol w="926465"/>
              </a:tblGrid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</a:rPr>
                        <a:t>공람문서함 목록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WE-G-5-1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0" kern="1200">
                          <a:solidFill>
                            <a:schemeClr val="tx1"/>
                          </a:solidFill>
                        </a:rPr>
                        <a:t>2021.05.1</a:t>
                      </a:r>
                      <a:r>
                        <a:rPr lang="ko-KR" altLang="ko-KR" sz="1050" b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 dirty="0" smtClean="0">
                          <a:solidFill>
                            <a:schemeClr val="tx1"/>
                          </a:solidFill>
                        </a:rPr>
                        <a:t>전자결재</a:t>
                      </a:r>
                      <a:r>
                        <a:rPr lang="en-US" altLang="ko-KR" sz="1050" kern="1200" baseline="0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050" kern="1200" baseline="0" dirty="0" smtClean="0">
                          <a:solidFill>
                            <a:schemeClr val="tx1"/>
                          </a:solidFill>
                        </a:rPr>
                        <a:t>공람문서함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50" kern="1200">
                          <a:solidFill>
                            <a:srgbClr val="000000"/>
                          </a:solidFill>
                        </a:rPr>
                        <a:t>김보현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261225" y="67310"/>
          <a:ext cx="1775460" cy="4615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25"/>
                <a:gridCol w="1511935"/>
              </a:tblGrid>
              <a:tr h="31115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페이징처리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검색창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000" kern="1200">
                          <a:solidFill>
                            <a:srgbClr val="000000"/>
                          </a:solidFill>
                        </a:rPr>
                        <a:t>제목을 클릭하면 상세내용페이지를 모달로 출력해준다.</a:t>
                      </a: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050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5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50" b="1" kern="1200">
                          <a:solidFill>
                            <a:srgbClr val="000000"/>
                          </a:solidFill>
                        </a:rPr>
                        <a:t>Check Point</a:t>
                      </a:r>
                      <a:endParaRPr lang="ko-KR" altLang="en-US" sz="1050" b="1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572770">
                <a:tc gridSpan="2">
                  <a:txBody>
                    <a:bodyPr/>
                    <a:lstStyle/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00" kern="1200">
                        <a:solidFill>
                          <a:srgbClr val="000000"/>
                        </a:solidFill>
                      </a:endParaRPr>
                    </a:p>
                    <a:p>
                      <a:pPr marL="171450" lvl="1" indent="-171450" latinLnBrk="1">
                        <a:buClr>
                          <a:srgbClr val="000000"/>
                        </a:buClr>
                        <a:buFont typeface="맑은 고딕"/>
                        <a:buChar char="•"/>
                      </a:pPr>
                      <a:endParaRPr lang="ko-KR" altLang="en-US" sz="105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 0"/>
          <p:cNvSpPr>
            <a:spLocks/>
          </p:cNvSpPr>
          <p:nvPr/>
        </p:nvSpPr>
        <p:spPr>
          <a:xfrm>
            <a:off x="106045" y="769620"/>
            <a:ext cx="7058660" cy="41783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547495" y="836930"/>
            <a:ext cx="165671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 typeface="Wingdings"/>
              <a:buChar char="-"/>
            </a:pPr>
            <a:r>
              <a:rPr lang="ko-KR" altLang="en-US" sz="1100" b="1"/>
              <a:t>결재 확인</a:t>
            </a:r>
          </a:p>
        </p:txBody>
      </p:sp>
      <p:grpSp>
        <p:nvGrpSpPr>
          <p:cNvPr id="4" name="Group 5"/>
          <p:cNvGrpSpPr/>
          <p:nvPr/>
        </p:nvGrpSpPr>
        <p:grpSpPr>
          <a:xfrm>
            <a:off x="140335" y="810260"/>
            <a:ext cx="1222375" cy="314960"/>
            <a:chOff x="140335" y="810260"/>
            <a:chExt cx="1222375" cy="31496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140335" y="810260"/>
              <a:ext cx="1222375" cy="31496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n w="18415" cap="flat" cmpd="sng">
                  <a:solidFill>
                    <a:srgbClr val="FFFFFF">
                      <a:alpha val="100000"/>
                    </a:srgbClr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280670" y="836930"/>
              <a:ext cx="936625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100" b="1"/>
                <a:t>  회원 모드</a:t>
              </a:r>
            </a:p>
          </p:txBody>
        </p:sp>
      </p:grpSp>
      <p:sp>
        <p:nvSpPr>
          <p:cNvPr id="17" name="Rect 0"/>
          <p:cNvSpPr>
            <a:spLocks/>
          </p:cNvSpPr>
          <p:nvPr/>
        </p:nvSpPr>
        <p:spPr>
          <a:xfrm>
            <a:off x="106045" y="762000"/>
            <a:ext cx="7058660" cy="6021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3684270" y="530669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>
            <a:off x="6541135" y="5309235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200" b="1">
                <a:solidFill>
                  <a:srgbClr val="000000"/>
                </a:solidFill>
              </a:rPr>
              <a:t>2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  <p:sp>
        <p:nvSpPr>
          <p:cNvPr id="42" name="도형 32"/>
          <p:cNvSpPr>
            <a:spLocks/>
          </p:cNvSpPr>
          <p:nvPr/>
        </p:nvSpPr>
        <p:spPr>
          <a:xfrm>
            <a:off x="4528820" y="3235960"/>
            <a:ext cx="299720" cy="294640"/>
          </a:xfrm>
          <a:prstGeom prst="roundRect">
            <a:avLst/>
          </a:prstGeom>
          <a:solidFill>
            <a:srgbClr val="00B09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200" b="1">
                <a:solidFill>
                  <a:srgbClr val="000000"/>
                </a:solidFill>
              </a:rPr>
              <a:t>2</a:t>
            </a:r>
            <a:endParaRPr lang="ko-KR" altLang="en-US" sz="12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9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175701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조직도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BE-B-2-1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회사소개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조직도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343693"/>
              </p:ext>
            </p:extLst>
          </p:nvPr>
        </p:nvGraphicFramePr>
        <p:xfrm>
          <a:off x="7260976" y="67484"/>
          <a:ext cx="1775520" cy="534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회사소개에 마우스 커서를 </a:t>
                      </a:r>
                      <a:r>
                        <a:rPr lang="en-US" altLang="ko-KR" sz="1000" dirty="0" smtClean="0"/>
                        <a:t>hover</a:t>
                      </a:r>
                      <a:r>
                        <a:rPr lang="ko-KR" altLang="en-US" sz="1000" dirty="0" err="1" smtClean="0"/>
                        <a:t>할경우</a:t>
                      </a:r>
                      <a:r>
                        <a:rPr lang="ko-KR" altLang="en-US" sz="1000" dirty="0" smtClean="0"/>
                        <a:t> 회사소개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조직도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사업장 위치페이지로 이동할 수 있는 메뉴가 나온다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087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회사 소개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60629"/>
            <a:ext cx="7057940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213012" y="2204864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29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428027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받은 </a:t>
                      </a:r>
                      <a:r>
                        <a:rPr lang="ko-KR" altLang="en-US" sz="1050" b="0" dirty="0" err="1" smtClean="0">
                          <a:solidFill>
                            <a:schemeClr val="tx1"/>
                          </a:solidFill>
                        </a:rPr>
                        <a:t>메일함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WE-H-1-1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55559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로그인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7" y="1599324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78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756629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받은 </a:t>
                      </a:r>
                      <a:r>
                        <a:rPr lang="ko-KR" altLang="en-US" sz="1050" b="0" dirty="0" err="1" smtClean="0">
                          <a:solidFill>
                            <a:schemeClr val="tx1"/>
                          </a:solidFill>
                        </a:rPr>
                        <a:t>메일함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WE-H-1-2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78834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로그인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1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99866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받은 </a:t>
                      </a:r>
                      <a:r>
                        <a:rPr lang="ko-KR" altLang="en-US" sz="1050" b="0" dirty="0" err="1" smtClean="0">
                          <a:solidFill>
                            <a:schemeClr val="tx1"/>
                          </a:solidFill>
                        </a:rPr>
                        <a:t>메일함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WE-I-1-1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78834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로그인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2" y="1594445"/>
            <a:ext cx="7050995" cy="4288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1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0161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받은 </a:t>
                      </a:r>
                      <a:r>
                        <a:rPr lang="ko-KR" altLang="en-US" sz="1050" b="0" dirty="0" err="1" smtClean="0">
                          <a:solidFill>
                            <a:schemeClr val="tx1"/>
                          </a:solidFill>
                        </a:rPr>
                        <a:t>메일함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WE-I-1-2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78834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로그인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1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43590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받은 </a:t>
                      </a:r>
                      <a:r>
                        <a:rPr lang="ko-KR" altLang="en-US" sz="1050" b="0" dirty="0" err="1" smtClean="0">
                          <a:solidFill>
                            <a:schemeClr val="tx1"/>
                          </a:solidFill>
                        </a:rPr>
                        <a:t>메일함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WE-I-2-1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78834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로그인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89055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1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361903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받은 </a:t>
                      </a:r>
                      <a:r>
                        <a:rPr lang="ko-KR" altLang="en-US" sz="1050" b="0" dirty="0" err="1" smtClean="0">
                          <a:solidFill>
                            <a:schemeClr val="tx1"/>
                          </a:solidFill>
                        </a:rPr>
                        <a:t>메일함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WE-I-2-2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679379"/>
              </p:ext>
            </p:extLst>
          </p:nvPr>
        </p:nvGraphicFramePr>
        <p:xfrm>
          <a:off x="7260976" y="67484"/>
          <a:ext cx="1775520" cy="480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로그인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4056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29029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" y="1590221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32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47717"/>
              </p:ext>
            </p:extLst>
          </p:nvPr>
        </p:nvGraphicFramePr>
        <p:xfrm>
          <a:off x="107504" y="70396"/>
          <a:ext cx="7056784" cy="62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2270798"/>
                <a:gridCol w="855368"/>
                <a:gridCol w="1338330"/>
                <a:gridCol w="657528"/>
                <a:gridCol w="926648"/>
              </a:tblGrid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</a:rPr>
                        <a:t>사업장 위치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BE-B-3-1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2021.05.10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회사소개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사업장 위치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김혜정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343693"/>
              </p:ext>
            </p:extLst>
          </p:nvPr>
        </p:nvGraphicFramePr>
        <p:xfrm>
          <a:off x="7260976" y="67484"/>
          <a:ext cx="1775520" cy="534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52"/>
                <a:gridCol w="1512168"/>
              </a:tblGrid>
              <a:tr h="3109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회사소개에 마우스 커서를 </a:t>
                      </a:r>
                      <a:r>
                        <a:rPr lang="en-US" altLang="ko-KR" sz="1000" dirty="0" smtClean="0"/>
                        <a:t>hover</a:t>
                      </a:r>
                      <a:r>
                        <a:rPr lang="ko-KR" altLang="en-US" sz="1000" dirty="0" err="1" smtClean="0"/>
                        <a:t>할경우</a:t>
                      </a:r>
                      <a:r>
                        <a:rPr lang="ko-KR" altLang="en-US" sz="1000" dirty="0" smtClean="0"/>
                        <a:t> 회사소개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조직도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사업장 위치페이지로 이동할 수 있는 메뉴가 나온다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1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Check</a:t>
                      </a:r>
                      <a:r>
                        <a:rPr lang="en-US" altLang="ko-KR" sz="1050" b="1" baseline="0" dirty="0" smtClean="0"/>
                        <a:t> Point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320">
                <a:tc gridSpan="2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6348" y="769558"/>
            <a:ext cx="7057939" cy="4170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836712"/>
            <a:ext cx="2087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§"/>
            </a:pPr>
            <a:r>
              <a:rPr lang="ko-KR" altLang="en-US" sz="1100" b="1" dirty="0" smtClean="0"/>
              <a:t>회사 소개</a:t>
            </a:r>
            <a:endParaRPr lang="ko-KR" altLang="en-US" sz="11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646" y="810280"/>
            <a:ext cx="1221906" cy="314464"/>
            <a:chOff x="111595" y="810280"/>
            <a:chExt cx="1221906" cy="314464"/>
          </a:xfrm>
        </p:grpSpPr>
        <p:sp>
          <p:nvSpPr>
            <p:cNvPr id="10" name="직사각형 9"/>
            <p:cNvSpPr/>
            <p:nvPr/>
          </p:nvSpPr>
          <p:spPr>
            <a:xfrm>
              <a:off x="111595" y="810280"/>
              <a:ext cx="1221906" cy="3144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836707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100000"/>
              </a:pPr>
              <a:r>
                <a:rPr lang="ko-KR" altLang="en-US" sz="1100" b="1" dirty="0" smtClean="0"/>
                <a:t>비회원 모드</a:t>
              </a:r>
              <a:endParaRPr lang="ko-KR" altLang="en-US" sz="1100" b="1" dirty="0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-409497" y="5589173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44002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4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8975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5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73948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6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88921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7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03894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8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33837" y="6957392"/>
            <a:ext cx="364202" cy="293750"/>
            <a:chOff x="5028613" y="4359386"/>
            <a:chExt cx="364202" cy="29375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70532" y="4359386"/>
              <a:ext cx="299080" cy="293750"/>
            </a:xfrm>
            <a:prstGeom prst="roundRect">
              <a:avLst/>
            </a:prstGeom>
            <a:solidFill>
              <a:srgbClr val="00B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28613" y="4376137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10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918867" y="6957392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9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7" y="1573205"/>
            <a:ext cx="7057939" cy="42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6348" y="761762"/>
            <a:ext cx="7057940" cy="602128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248584" y="2492896"/>
            <a:ext cx="299080" cy="293750"/>
          </a:xfrm>
          <a:prstGeom prst="roundRect">
            <a:avLst/>
          </a:prstGeom>
          <a:solidFill>
            <a:srgbClr val="00B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29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3520</TotalTime>
  <Words>4782</Words>
  <Application>Microsoft Office PowerPoint</Application>
  <PresentationFormat>화면 슬라이드 쇼(4:3)</PresentationFormat>
  <Paragraphs>2984</Paragraphs>
  <Slides>85</Slides>
  <Notes>80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8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hyejeongkim13@gmail.com</dc:creator>
  <cp:lastModifiedBy>PC-13</cp:lastModifiedBy>
  <cp:revision>139</cp:revision>
  <dcterms:created xsi:type="dcterms:W3CDTF">2021-02-21T13:50:10Z</dcterms:created>
  <dcterms:modified xsi:type="dcterms:W3CDTF">2021-05-14T05:33:53Z</dcterms:modified>
</cp:coreProperties>
</file>